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1" r:id="rId7"/>
    <p:sldId id="287" r:id="rId8"/>
    <p:sldId id="288" r:id="rId9"/>
    <p:sldId id="263" r:id="rId10"/>
    <p:sldId id="262" r:id="rId11"/>
    <p:sldId id="264" r:id="rId12"/>
    <p:sldId id="265" r:id="rId13"/>
    <p:sldId id="267" r:id="rId14"/>
    <p:sldId id="286" r:id="rId15"/>
    <p:sldId id="266" r:id="rId16"/>
    <p:sldId id="274" r:id="rId17"/>
    <p:sldId id="268" r:id="rId18"/>
    <p:sldId id="269" r:id="rId19"/>
    <p:sldId id="270" r:id="rId20"/>
    <p:sldId id="271" r:id="rId21"/>
    <p:sldId id="272" r:id="rId22"/>
    <p:sldId id="273" r:id="rId23"/>
    <p:sldId id="275" r:id="rId24"/>
    <p:sldId id="276" r:id="rId25"/>
    <p:sldId id="277" r:id="rId26"/>
    <p:sldId id="278" r:id="rId27"/>
    <p:sldId id="279" r:id="rId28"/>
    <p:sldId id="282" r:id="rId29"/>
    <p:sldId id="285" r:id="rId30"/>
    <p:sldId id="280" r:id="rId31"/>
    <p:sldId id="281" r:id="rId32"/>
    <p:sldId id="283" r:id="rId33"/>
    <p:sldId id="284" r:id="rId3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4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64" autoAdjust="0"/>
    <p:restoredTop sz="94660"/>
  </p:normalViewPr>
  <p:slideViewPr>
    <p:cSldViewPr snapToGrid="0">
      <p:cViewPr varScale="1">
        <p:scale>
          <a:sx n="85" d="100"/>
          <a:sy n="85" d="100"/>
        </p:scale>
        <p:origin x="45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E16E71-A8A0-034A-5BE6-BBA910C52D9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158B1719-F6A6-BBC9-BC5E-BDB355903B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D5C8CB0-B5F0-E38D-2124-635D31DF524A}"/>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5" name="Alt Bilgi Yer Tutucusu 4">
            <a:extLst>
              <a:ext uri="{FF2B5EF4-FFF2-40B4-BE49-F238E27FC236}">
                <a16:creationId xmlns:a16="http://schemas.microsoft.com/office/drawing/2014/main" id="{7567887B-6FE0-B182-20A5-9FA324F11B13}"/>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BF2D1B51-2322-E129-4625-294D5E14D036}"/>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22660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D0CE60-402A-29B1-E5AD-EA4EC285BF2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E7FCC002-3CB2-0985-B9D5-A8E7D756680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9DE0656-D9F1-1931-ACBB-731BEE507961}"/>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5" name="Alt Bilgi Yer Tutucusu 4">
            <a:extLst>
              <a:ext uri="{FF2B5EF4-FFF2-40B4-BE49-F238E27FC236}">
                <a16:creationId xmlns:a16="http://schemas.microsoft.com/office/drawing/2014/main" id="{5E0CBEF6-3B6C-D06B-0C7D-C831FFA858BC}"/>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C0B89B02-571B-937A-3E70-C07B268D4C38}"/>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2225641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1A0165A-9BB9-CE78-8AD1-746DE58E01E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D6360C9-DA5F-9AAD-70D7-580DBA24265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43618A-50DE-301B-9143-FBA6F2B023DC}"/>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5" name="Alt Bilgi Yer Tutucusu 4">
            <a:extLst>
              <a:ext uri="{FF2B5EF4-FFF2-40B4-BE49-F238E27FC236}">
                <a16:creationId xmlns:a16="http://schemas.microsoft.com/office/drawing/2014/main" id="{330B2C96-455D-3085-28E6-EC5D26ECC822}"/>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4D6C6ADC-4332-177A-611E-71CD4CA887CA}"/>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349415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CEC38F-68EB-6A0E-A401-442FD7BBE14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721C655-D220-C2D0-151F-B69673E5D7C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08B082B-D3F3-F016-BDCE-D2702E8E5D39}"/>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5" name="Alt Bilgi Yer Tutucusu 4">
            <a:extLst>
              <a:ext uri="{FF2B5EF4-FFF2-40B4-BE49-F238E27FC236}">
                <a16:creationId xmlns:a16="http://schemas.microsoft.com/office/drawing/2014/main" id="{D799F8F6-B945-0DC6-ABAE-7D94C71C3F71}"/>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94805ACA-E3FB-36F8-5895-1E36C07F24AC}"/>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202157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BB1883-DA40-6E29-0A0C-370A4FB4306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26CE726-8F6F-E91C-1DB2-BB2EB9A2AA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4EC3D99-1091-4E7D-90B8-A187A6978852}"/>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5" name="Alt Bilgi Yer Tutucusu 4">
            <a:extLst>
              <a:ext uri="{FF2B5EF4-FFF2-40B4-BE49-F238E27FC236}">
                <a16:creationId xmlns:a16="http://schemas.microsoft.com/office/drawing/2014/main" id="{8D7EA0D8-392B-8972-4726-F4FE539DECBA}"/>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F324180F-6821-7634-BB70-260ED5468988}"/>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14854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21B609-B88D-1AB8-8ABC-69DBB093F17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A24E9AA-D4A5-D05C-0CE7-8964BAE93306}"/>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30641D7-AE21-2F2B-B912-42F1E2923A3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BD869297-9774-99E2-BA5A-7FC491806B2C}"/>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6" name="Alt Bilgi Yer Tutucusu 5">
            <a:extLst>
              <a:ext uri="{FF2B5EF4-FFF2-40B4-BE49-F238E27FC236}">
                <a16:creationId xmlns:a16="http://schemas.microsoft.com/office/drawing/2014/main" id="{45CEFCE1-F2E0-625A-E346-AA95959D4C0C}"/>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E8B4C37C-E06F-AF5B-74B4-C64FF826C92B}"/>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2915367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2225AA-4273-CA0D-FB2E-98DD9EA86FD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05A3DDC-23F9-0354-BC4C-B16671F96B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2F2086BD-D9E7-0B04-F802-E7FEFAE0502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A0F1A1BB-40BC-B484-B0C0-D18C679D1C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6084E20-AF68-E47E-7254-12CE8A95129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BBDFE4AC-82D2-C8F6-4C6A-E5C8384FD7D6}"/>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8" name="Alt Bilgi Yer Tutucusu 7">
            <a:extLst>
              <a:ext uri="{FF2B5EF4-FFF2-40B4-BE49-F238E27FC236}">
                <a16:creationId xmlns:a16="http://schemas.microsoft.com/office/drawing/2014/main" id="{A5B352F5-DBB5-EB77-1A1E-8C7C359E4122}"/>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518E8562-ADBD-13BB-B8A2-9C8AE2D790AA}"/>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168900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C7B1E3-4BBD-A36B-6FD0-D799FC65B378}"/>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BEFCFC8-5108-6C11-97AC-C90766B28146}"/>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4" name="Alt Bilgi Yer Tutucusu 3">
            <a:extLst>
              <a:ext uri="{FF2B5EF4-FFF2-40B4-BE49-F238E27FC236}">
                <a16:creationId xmlns:a16="http://schemas.microsoft.com/office/drawing/2014/main" id="{9744FB61-A2D4-A2FB-E90E-FCB460C163E9}"/>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3EC96331-50CD-4F91-8BFF-4D37071A6FC8}"/>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3823622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2305B29-3E6C-84C6-2E7A-CC0538A13A94}"/>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3" name="Alt Bilgi Yer Tutucusu 2">
            <a:extLst>
              <a:ext uri="{FF2B5EF4-FFF2-40B4-BE49-F238E27FC236}">
                <a16:creationId xmlns:a16="http://schemas.microsoft.com/office/drawing/2014/main" id="{E0A64458-BCAE-7B46-2DC4-B65CEBB75049}"/>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42486696-C347-F5F1-FA60-274A32B4DA60}"/>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29936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FB0840-6A52-AAFA-4060-C03FBB59775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CCD3BD0-8DF1-CA4F-FD79-471B4EB22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72A0E416-0FF5-98F9-E28D-4637250F5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12CD353-E250-752B-D2B6-B43413AED4EF}"/>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6" name="Alt Bilgi Yer Tutucusu 5">
            <a:extLst>
              <a:ext uri="{FF2B5EF4-FFF2-40B4-BE49-F238E27FC236}">
                <a16:creationId xmlns:a16="http://schemas.microsoft.com/office/drawing/2014/main" id="{FCE1ADC6-7B39-3F0D-7DEE-51AC508EE848}"/>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EC97F88D-367E-B556-D8F7-032A425E2C4C}"/>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390138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99B44-E239-3951-A7B1-53A01F1AD09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A17C97C3-E3BE-FD9D-57F0-CE1D6F654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0C6F5FF-69AE-E1EA-4D9A-33298925B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72E7AA6-2576-F305-254F-E44D4A895CC0}"/>
              </a:ext>
            </a:extLst>
          </p:cNvPr>
          <p:cNvSpPr>
            <a:spLocks noGrp="1"/>
          </p:cNvSpPr>
          <p:nvPr>
            <p:ph type="dt" sz="half" idx="10"/>
          </p:nvPr>
        </p:nvSpPr>
        <p:spPr/>
        <p:txBody>
          <a:bodyPr/>
          <a:lstStyle/>
          <a:p>
            <a:fld id="{B60738E2-33A9-4E55-9741-D2C6FA954A70}" type="datetimeFigureOut">
              <a:rPr lang="en-US" smtClean="0"/>
              <a:t>4/9/2026</a:t>
            </a:fld>
            <a:endParaRPr lang="en-US"/>
          </a:p>
        </p:txBody>
      </p:sp>
      <p:sp>
        <p:nvSpPr>
          <p:cNvPr id="6" name="Alt Bilgi Yer Tutucusu 5">
            <a:extLst>
              <a:ext uri="{FF2B5EF4-FFF2-40B4-BE49-F238E27FC236}">
                <a16:creationId xmlns:a16="http://schemas.microsoft.com/office/drawing/2014/main" id="{84F31CC8-C867-92EE-0AC0-0D21146D9A19}"/>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E3432DCD-3092-9BCE-F0A9-6C8E6B69F4FA}"/>
              </a:ext>
            </a:extLst>
          </p:cNvPr>
          <p:cNvSpPr>
            <a:spLocks noGrp="1"/>
          </p:cNvSpPr>
          <p:nvPr>
            <p:ph type="sldNum" sz="quarter" idx="12"/>
          </p:nvPr>
        </p:nvSpPr>
        <p:spPr/>
        <p:txBody>
          <a:bodyPr/>
          <a:lstStyle/>
          <a:p>
            <a:fld id="{4B6202B9-2E7D-47C8-B58E-66439F2A85D4}" type="slidenum">
              <a:rPr lang="en-US" smtClean="0"/>
              <a:t>‹#›</a:t>
            </a:fld>
            <a:endParaRPr lang="en-US"/>
          </a:p>
        </p:txBody>
      </p:sp>
    </p:spTree>
    <p:extLst>
      <p:ext uri="{BB962C8B-B14F-4D97-AF65-F5344CB8AC3E}">
        <p14:creationId xmlns:p14="http://schemas.microsoft.com/office/powerpoint/2010/main" val="238842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7B0EA43-922D-BF29-C87D-E11FEF23DF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6101795-5CB9-0A9A-33D7-53F61AA29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8B37FCA-168E-8BEE-D044-00FB8AF637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738E2-33A9-4E55-9741-D2C6FA954A70}" type="datetimeFigureOut">
              <a:rPr lang="en-US" smtClean="0"/>
              <a:t>4/9/2026</a:t>
            </a:fld>
            <a:endParaRPr lang="en-US"/>
          </a:p>
        </p:txBody>
      </p:sp>
      <p:sp>
        <p:nvSpPr>
          <p:cNvPr id="5" name="Alt Bilgi Yer Tutucusu 4">
            <a:extLst>
              <a:ext uri="{FF2B5EF4-FFF2-40B4-BE49-F238E27FC236}">
                <a16:creationId xmlns:a16="http://schemas.microsoft.com/office/drawing/2014/main" id="{467B9BFF-DB25-7780-C926-84FD7CFD47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yt Numarası Yer Tutucusu 5">
            <a:extLst>
              <a:ext uri="{FF2B5EF4-FFF2-40B4-BE49-F238E27FC236}">
                <a16:creationId xmlns:a16="http://schemas.microsoft.com/office/drawing/2014/main" id="{17E726C3-932A-19D7-76A4-82E26072DF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202B9-2E7D-47C8-B58E-66439F2A85D4}" type="slidenum">
              <a:rPr lang="en-US" smtClean="0"/>
              <a:t>‹#›</a:t>
            </a:fld>
            <a:endParaRPr lang="en-US"/>
          </a:p>
        </p:txBody>
      </p:sp>
    </p:spTree>
    <p:extLst>
      <p:ext uri="{BB962C8B-B14F-4D97-AF65-F5344CB8AC3E}">
        <p14:creationId xmlns:p14="http://schemas.microsoft.com/office/powerpoint/2010/main" val="11922271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yeşil çim çimen, yapay, arka fon, renk, kapak, koyu yeşil, dizayn, çevre, çimen, yeşil, yeşillik, Desen, kaba, yüzey, dokulu, yeşil renk, arka, spor, dokulu etki, oyun alanı, takım sporu, boş, amerikan futbol sahası, bütün çerçeve, Futbol, bitki, kopya alanı, Spor malzemeleri, amerikan futbolu - spor, insansız, çim, amerikan futbolu - top, karanlık, temiz, 1080P"/>
          <p:cNvPicPr/>
          <p:nvPr/>
        </p:nvPicPr>
        <p:blipFill>
          <a:blip r:embed="rId2">
            <a:extLst>
              <a:ext uri="{28A0092B-C50C-407E-A947-70E740481C1C}">
                <a14:useLocalDpi xmlns:a14="http://schemas.microsoft.com/office/drawing/2010/main" val="0"/>
              </a:ext>
            </a:extLst>
          </a:blip>
          <a:srcRect/>
          <a:stretch>
            <a:fillRect/>
          </a:stretch>
        </p:blipFill>
        <p:spPr bwMode="auto">
          <a:xfrm>
            <a:off x="-579786" y="-808074"/>
            <a:ext cx="12999352" cy="9270825"/>
          </a:xfrm>
          <a:prstGeom prst="rect">
            <a:avLst/>
          </a:prstGeom>
          <a:noFill/>
          <a:ln>
            <a:noFill/>
          </a:ln>
        </p:spPr>
      </p:pic>
      <p:sp>
        <p:nvSpPr>
          <p:cNvPr id="2" name="Unvan 1"/>
          <p:cNvSpPr>
            <a:spLocks noGrp="1"/>
          </p:cNvSpPr>
          <p:nvPr>
            <p:ph type="ctrTitle"/>
          </p:nvPr>
        </p:nvSpPr>
        <p:spPr>
          <a:xfrm>
            <a:off x="168753" y="1540043"/>
            <a:ext cx="11556062" cy="1319698"/>
          </a:xfrm>
          <a:solidFill>
            <a:srgbClr val="2F7416"/>
          </a:solidFill>
        </p:spPr>
        <p:txBody>
          <a:bodyPr/>
          <a:lstStyle/>
          <a:p>
            <a:r>
              <a:rPr lang="tr-TR" b="1" dirty="0">
                <a:solidFill>
                  <a:schemeClr val="accent6">
                    <a:lumMod val="20000"/>
                    <a:lumOff val="80000"/>
                  </a:schemeClr>
                </a:solidFill>
                <a:latin typeface="Times New Roman" panose="02020603050405020304" pitchFamily="18" charset="0"/>
                <a:cs typeface="Times New Roman" panose="02020603050405020304" pitchFamily="18" charset="0"/>
              </a:rPr>
              <a:t>ÇEVRE BİLGİ KİTAPÇIĞI</a:t>
            </a:r>
            <a:endParaRPr lang="en-US" dirty="0">
              <a:solidFill>
                <a:schemeClr val="accent6">
                  <a:lumMod val="20000"/>
                  <a:lumOff val="80000"/>
                </a:schemeClr>
              </a:solidFill>
              <a:latin typeface="Times New Roman" panose="02020603050405020304" pitchFamily="18" charset="0"/>
              <a:cs typeface="Times New Roman" panose="02020603050405020304" pitchFamily="18" charset="0"/>
            </a:endParaRPr>
          </a:p>
        </p:txBody>
      </p:sp>
      <p:sp>
        <p:nvSpPr>
          <p:cNvPr id="3" name="Alt Başlık 2"/>
          <p:cNvSpPr>
            <a:spLocks noGrp="1"/>
          </p:cNvSpPr>
          <p:nvPr>
            <p:ph type="subTitle" idx="1"/>
          </p:nvPr>
        </p:nvSpPr>
        <p:spPr>
          <a:xfrm>
            <a:off x="1651229" y="3352800"/>
            <a:ext cx="9144000" cy="1319697"/>
          </a:xfrm>
        </p:spPr>
        <p:txBody>
          <a:bodyPr>
            <a:normAutofit fontScale="85000" lnSpcReduction="20000"/>
          </a:bodyPr>
          <a:lstStyle/>
          <a:p>
            <a:r>
              <a:rPr lang="tr-TR" sz="6000" b="1" dirty="0">
                <a:solidFill>
                  <a:schemeClr val="bg1"/>
                </a:solidFill>
                <a:latin typeface="Times New Roman" panose="02020603050405020304" pitchFamily="18" charset="0"/>
                <a:cs typeface="Times New Roman" panose="02020603050405020304" pitchFamily="18" charset="0"/>
              </a:rPr>
              <a:t>THE LUMOS DELUXE RESORT &amp; SPA HOTEL</a:t>
            </a:r>
            <a:endParaRPr lang="en-US" sz="6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016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69495" y="454025"/>
            <a:ext cx="6793832" cy="1371600"/>
          </a:xfrm>
        </p:spPr>
        <p:txBody>
          <a:bodyPr/>
          <a:lstStyle/>
          <a:p>
            <a:r>
              <a:rPr lang="tr-TR" b="1" dirty="0">
                <a:solidFill>
                  <a:schemeClr val="bg2">
                    <a:lumMod val="25000"/>
                  </a:schemeClr>
                </a:solidFill>
                <a:latin typeface="Times New Roman" panose="02020603050405020304" pitchFamily="18" charset="0"/>
                <a:cs typeface="Times New Roman" panose="02020603050405020304" pitchFamily="18" charset="0"/>
              </a:rPr>
              <a:t>SAPADERE KANYONU</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199" y="1825625"/>
            <a:ext cx="5354053" cy="4351338"/>
          </a:xfrm>
        </p:spPr>
        <p:txBody>
          <a:bodyPr>
            <a:noAutofit/>
          </a:bodyPr>
          <a:lstStyle/>
          <a:p>
            <a:pPr marL="0" indent="0" algn="just">
              <a:buNone/>
            </a:pPr>
            <a:r>
              <a:rPr lang="tr-TR" sz="2400" dirty="0" err="1">
                <a:latin typeface="Times New Roman" panose="02020603050405020304" pitchFamily="18" charset="0"/>
                <a:ea typeface="Calibri" panose="020F0502020204030204" pitchFamily="34" charset="0"/>
                <a:cs typeface="Calibri" panose="020F0502020204030204" pitchFamily="34" charset="0"/>
              </a:rPr>
              <a:t>Sapadere</a:t>
            </a:r>
            <a:r>
              <a:rPr lang="tr-TR" sz="2400" dirty="0">
                <a:latin typeface="Times New Roman" panose="02020603050405020304" pitchFamily="18" charset="0"/>
                <a:ea typeface="Calibri" panose="020F0502020204030204" pitchFamily="34" charset="0"/>
                <a:cs typeface="Calibri" panose="020F0502020204030204" pitchFamily="34" charset="0"/>
              </a:rPr>
              <a:t> kanyonu, </a:t>
            </a:r>
            <a:r>
              <a:rPr lang="tr-TR" sz="2400" dirty="0" err="1">
                <a:latin typeface="Times New Roman" panose="02020603050405020304" pitchFamily="18" charset="0"/>
                <a:ea typeface="Calibri" panose="020F0502020204030204" pitchFamily="34" charset="0"/>
                <a:cs typeface="Calibri" panose="020F0502020204030204" pitchFamily="34" charset="0"/>
              </a:rPr>
              <a:t>Sapadere</a:t>
            </a:r>
            <a:r>
              <a:rPr lang="tr-TR" sz="2400" dirty="0">
                <a:latin typeface="Times New Roman" panose="02020603050405020304" pitchFamily="18" charset="0"/>
                <a:ea typeface="Calibri" panose="020F0502020204030204" pitchFamily="34" charset="0"/>
                <a:cs typeface="Calibri" panose="020F0502020204030204" pitchFamily="34" charset="0"/>
              </a:rPr>
              <a:t> köyünde yer alır. Denizden 400 metre yüksekliğinde bulunan kanyonun 3 tarafı yüksek dağlar ile çevrili olup 750 metre uzunluğundadır ve etrafı karstik kayaçlar ile çevrilidir. Suyu Toros dağlarının kayalarının içinden çıktığından soğuktur, oksijeni boldur.</a:t>
            </a:r>
            <a:endParaRPr lang="en-US" sz="2400" dirty="0"/>
          </a:p>
        </p:txBody>
      </p:sp>
      <p:pic>
        <p:nvPicPr>
          <p:cNvPr id="5" name="Resim 4" descr="Hakkımızda - Sapadere Kanyonu"/>
          <p:cNvPicPr/>
          <p:nvPr/>
        </p:nvPicPr>
        <p:blipFill>
          <a:blip r:embed="rId2">
            <a:extLst>
              <a:ext uri="{28A0092B-C50C-407E-A947-70E740481C1C}">
                <a14:useLocalDpi xmlns:a14="http://schemas.microsoft.com/office/drawing/2010/main" val="0"/>
              </a:ext>
            </a:extLst>
          </a:blip>
          <a:srcRect/>
          <a:stretch>
            <a:fillRect/>
          </a:stretch>
        </p:blipFill>
        <p:spPr bwMode="auto">
          <a:xfrm>
            <a:off x="7007569" y="1825625"/>
            <a:ext cx="4010527" cy="3176681"/>
          </a:xfrm>
          <a:prstGeom prst="rect">
            <a:avLst/>
          </a:prstGeom>
          <a:noFill/>
          <a:ln>
            <a:noFill/>
          </a:ln>
        </p:spPr>
      </p:pic>
    </p:spTree>
    <p:extLst>
      <p:ext uri="{BB962C8B-B14F-4D97-AF65-F5344CB8AC3E}">
        <p14:creationId xmlns:p14="http://schemas.microsoft.com/office/powerpoint/2010/main" val="1075287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4505" y="321752"/>
            <a:ext cx="3120189" cy="1371600"/>
          </a:xfrm>
        </p:spPr>
        <p:txBody>
          <a:bodyPr>
            <a:normAutofit/>
          </a:bodyPr>
          <a:lstStyle/>
          <a:p>
            <a:pPr>
              <a:lnSpc>
                <a:spcPct val="150000"/>
              </a:lnSpc>
              <a:spcBef>
                <a:spcPts val="600"/>
              </a:spcBef>
              <a:spcAft>
                <a:spcPts val="600"/>
              </a:spcAft>
            </a:pPr>
            <a:r>
              <a:rPr lang="tr-TR" b="1" dirty="0">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DİMÇAYI</a:t>
            </a:r>
            <a:endParaRPr lang="en-US" dirty="0">
              <a:solidFill>
                <a:schemeClr val="bg2">
                  <a:lumMod val="25000"/>
                </a:schemeClr>
              </a:solidFill>
            </a:endParaRPr>
          </a:p>
        </p:txBody>
      </p:sp>
      <p:sp>
        <p:nvSpPr>
          <p:cNvPr id="3" name="İçerik Yer Tutucusu 2"/>
          <p:cNvSpPr>
            <a:spLocks noGrp="1"/>
          </p:cNvSpPr>
          <p:nvPr>
            <p:ph idx="1"/>
          </p:nvPr>
        </p:nvSpPr>
        <p:spPr>
          <a:xfrm>
            <a:off x="741947" y="1693352"/>
            <a:ext cx="5498432" cy="4351338"/>
          </a:xfrm>
        </p:spPr>
        <p:txBody>
          <a:bodyPr>
            <a:noAutofit/>
          </a:bodyPr>
          <a:lstStyle/>
          <a:p>
            <a:pPr marL="0" indent="0" algn="just">
              <a:lnSpc>
                <a:spcPct val="100000"/>
              </a:lnSpc>
              <a:spcBef>
                <a:spcPts val="600"/>
              </a:spcBef>
              <a:spcAft>
                <a:spcPts val="600"/>
              </a:spcAft>
              <a:buNone/>
            </a:pPr>
            <a:r>
              <a:rPr lang="tr-TR" sz="2400" dirty="0">
                <a:solidFill>
                  <a:srgbClr val="000000"/>
                </a:solidFill>
                <a:latin typeface="Times New Roman" panose="02020603050405020304" pitchFamily="18" charset="0"/>
                <a:ea typeface="Calibri" panose="020F0502020204030204" pitchFamily="34" charset="0"/>
                <a:cs typeface="Calibri" panose="020F0502020204030204" pitchFamily="34" charset="0"/>
              </a:rPr>
              <a:t>Dim Çayı Alanya şehir merkezden 6 kilometre uzaklıktadır. Dim çayının suyu yaz kış soğuk olması ile bilinir. Toroslardan doğan çay yaklaşık 60 kilometrelik bir seyir izler. Baraja kadar çay boyunca paralel giden yolda</a:t>
            </a:r>
            <a:br>
              <a:rPr lang="tr-TR" sz="2400" dirty="0">
                <a:solidFill>
                  <a:srgbClr val="000000"/>
                </a:solidFill>
                <a:latin typeface="Times New Roman" panose="02020603050405020304" pitchFamily="18" charset="0"/>
                <a:ea typeface="Calibri" panose="020F0502020204030204" pitchFamily="34" charset="0"/>
                <a:cs typeface="Calibri" panose="020F0502020204030204" pitchFamily="34" charset="0"/>
              </a:rPr>
            </a:br>
            <a:r>
              <a:rPr lang="tr-TR" sz="2400" dirty="0">
                <a:solidFill>
                  <a:srgbClr val="000000"/>
                </a:solidFill>
                <a:latin typeface="Times New Roman" panose="02020603050405020304" pitchFamily="18" charset="0"/>
                <a:ea typeface="Calibri" panose="020F0502020204030204" pitchFamily="34" charset="0"/>
                <a:cs typeface="Calibri" panose="020F0502020204030204" pitchFamily="34" charset="0"/>
              </a:rPr>
              <a:t>çay içerisine kurulmuş çok sayıda piknik alanı ve restoran işletmeleri mevcuttur.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400" dirty="0"/>
          </a:p>
        </p:txBody>
      </p:sp>
      <p:pic>
        <p:nvPicPr>
          <p:cNvPr id="4" name="Resim 3" descr="Dim Çayı Gezi Rehberi: Kahvaltıdan Su Sporlarına Dim Çayı'nda Mutlaka  Yapmanız Gerekenler"/>
          <p:cNvPicPr/>
          <p:nvPr/>
        </p:nvPicPr>
        <p:blipFill>
          <a:blip r:embed="rId2">
            <a:extLst>
              <a:ext uri="{28A0092B-C50C-407E-A947-70E740481C1C}">
                <a14:useLocalDpi xmlns:a14="http://schemas.microsoft.com/office/drawing/2010/main" val="0"/>
              </a:ext>
            </a:extLst>
          </a:blip>
          <a:srcRect/>
          <a:stretch>
            <a:fillRect/>
          </a:stretch>
        </p:blipFill>
        <p:spPr bwMode="auto">
          <a:xfrm>
            <a:off x="6905184" y="1816970"/>
            <a:ext cx="4616116" cy="3378267"/>
          </a:xfrm>
          <a:prstGeom prst="rect">
            <a:avLst/>
          </a:prstGeom>
          <a:noFill/>
          <a:ln>
            <a:noFill/>
          </a:ln>
        </p:spPr>
      </p:pic>
    </p:spTree>
    <p:extLst>
      <p:ext uri="{BB962C8B-B14F-4D97-AF65-F5344CB8AC3E}">
        <p14:creationId xmlns:p14="http://schemas.microsoft.com/office/powerpoint/2010/main" val="2646250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6800" y="642594"/>
            <a:ext cx="5173579" cy="1371600"/>
          </a:xfrm>
        </p:spPr>
        <p:txBody>
          <a:bodyPr/>
          <a:lstStyle/>
          <a:p>
            <a:r>
              <a:rPr lang="tr-TR" b="1" dirty="0">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DİM MAĞARASI</a:t>
            </a:r>
            <a:endParaRPr lang="en-US" dirty="0">
              <a:solidFill>
                <a:schemeClr val="bg2">
                  <a:lumMod val="25000"/>
                </a:schemeClr>
              </a:solidFill>
            </a:endParaRPr>
          </a:p>
        </p:txBody>
      </p:sp>
      <p:sp>
        <p:nvSpPr>
          <p:cNvPr id="3" name="İçerik Yer Tutucusu 2"/>
          <p:cNvSpPr>
            <a:spLocks noGrp="1"/>
          </p:cNvSpPr>
          <p:nvPr>
            <p:ph idx="1"/>
          </p:nvPr>
        </p:nvSpPr>
        <p:spPr>
          <a:xfrm>
            <a:off x="1066801" y="2103120"/>
            <a:ext cx="5478378" cy="3931920"/>
          </a:xfrm>
        </p:spPr>
        <p:txBody>
          <a:bodyPr>
            <a:normAutofit/>
          </a:bodyPr>
          <a:lstStyle/>
          <a:p>
            <a:pPr marL="0" indent="0" algn="just">
              <a:buNone/>
            </a:pPr>
            <a:r>
              <a:rPr lang="tr-TR" sz="2400" dirty="0">
                <a:latin typeface="Times New Roman" panose="02020603050405020304" pitchFamily="18" charset="0"/>
                <a:cs typeface="Times New Roman" panose="02020603050405020304" pitchFamily="18" charset="0"/>
              </a:rPr>
              <a:t>Alanya merkeze 11 km uzaklıkta deniz seviyesinden 232 m yükseklikte olan mağara Cebeli Reis Dağı'nın batı yamacında yer alır.</a:t>
            </a:r>
            <a:br>
              <a:rPr lang="tr-TR" sz="2400" dirty="0">
                <a:latin typeface="Times New Roman" panose="02020603050405020304" pitchFamily="18" charset="0"/>
                <a:cs typeface="Times New Roman" panose="02020603050405020304" pitchFamily="18" charset="0"/>
              </a:rPr>
            </a:br>
            <a:r>
              <a:rPr lang="tr-TR" sz="2400" dirty="0">
                <a:latin typeface="Times New Roman" panose="02020603050405020304" pitchFamily="18" charset="0"/>
                <a:cs typeface="Times New Roman" panose="02020603050405020304" pitchFamily="18" charset="0"/>
              </a:rPr>
              <a:t>Dim Mağarası 360 m uzunluğundadır ve 4 galeriden oluşur. Mağara içinde zengin sarkıt, dikit ve travertenlerden oluşumlar vardır. </a:t>
            </a:r>
            <a:endParaRPr lang="en-US" sz="2400" dirty="0">
              <a:latin typeface="Times New Roman" panose="02020603050405020304" pitchFamily="18" charset="0"/>
              <a:cs typeface="Times New Roman" panose="02020603050405020304" pitchFamily="18" charset="0"/>
            </a:endParaRPr>
          </a:p>
          <a:p>
            <a:endParaRPr lang="en-US" sz="2400" dirty="0"/>
          </a:p>
        </p:txBody>
      </p:sp>
      <p:pic>
        <p:nvPicPr>
          <p:cNvPr id="4" name="Resim 3" descr="http://www.geziresim.com/wp-content/uploads/akdeniz-kiyilarinda-dim-magarasi.jpg"/>
          <p:cNvPicPr/>
          <p:nvPr/>
        </p:nvPicPr>
        <p:blipFill>
          <a:blip r:embed="rId2">
            <a:extLst>
              <a:ext uri="{28A0092B-C50C-407E-A947-70E740481C1C}">
                <a14:useLocalDpi xmlns:a14="http://schemas.microsoft.com/office/drawing/2010/main" val="0"/>
              </a:ext>
            </a:extLst>
          </a:blip>
          <a:srcRect/>
          <a:stretch>
            <a:fillRect/>
          </a:stretch>
        </p:blipFill>
        <p:spPr bwMode="auto">
          <a:xfrm>
            <a:off x="6898105" y="2103120"/>
            <a:ext cx="4523875" cy="3151364"/>
          </a:xfrm>
          <a:prstGeom prst="rect">
            <a:avLst/>
          </a:prstGeom>
          <a:noFill/>
          <a:ln>
            <a:noFill/>
          </a:ln>
        </p:spPr>
      </p:pic>
    </p:spTree>
    <p:extLst>
      <p:ext uri="{BB962C8B-B14F-4D97-AF65-F5344CB8AC3E}">
        <p14:creationId xmlns:p14="http://schemas.microsoft.com/office/powerpoint/2010/main" val="732861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1789" y="304800"/>
            <a:ext cx="6986337" cy="1371600"/>
          </a:xfrm>
        </p:spPr>
        <p:txBody>
          <a:bodyPr>
            <a:normAutofit/>
          </a:bodyPr>
          <a:lstStyle/>
          <a:p>
            <a:pPr>
              <a:lnSpc>
                <a:spcPct val="150000"/>
              </a:lnSpc>
              <a:spcBef>
                <a:spcPts val="600"/>
              </a:spcBef>
              <a:spcAft>
                <a:spcPts val="600"/>
              </a:spcAft>
            </a:pPr>
            <a:r>
              <a:rPr lang="tr-TR" b="1" dirty="0">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SYEDRA ANTİK KENTİ</a:t>
            </a:r>
            <a:endParaRPr lang="en-US" dirty="0">
              <a:solidFill>
                <a:schemeClr val="bg2">
                  <a:lumMod val="25000"/>
                </a:schemeClr>
              </a:solidFill>
            </a:endParaRPr>
          </a:p>
        </p:txBody>
      </p:sp>
      <p:sp>
        <p:nvSpPr>
          <p:cNvPr id="3" name="İçerik Yer Tutucusu 2"/>
          <p:cNvSpPr>
            <a:spLocks noGrp="1"/>
          </p:cNvSpPr>
          <p:nvPr>
            <p:ph idx="1"/>
          </p:nvPr>
        </p:nvSpPr>
        <p:spPr>
          <a:xfrm>
            <a:off x="874311" y="1676400"/>
            <a:ext cx="5767137" cy="3931920"/>
          </a:xfrm>
        </p:spPr>
        <p:txBody>
          <a:bodyPr>
            <a:noAutofit/>
          </a:bodyPr>
          <a:lstStyle/>
          <a:p>
            <a:pPr marL="0" indent="0" algn="just">
              <a:buNone/>
            </a:pPr>
            <a:r>
              <a:rPr lang="tr-TR" sz="2400" dirty="0">
                <a:latin typeface="Times New Roman" panose="02020603050405020304" pitchFamily="18" charset="0"/>
                <a:ea typeface="Calibri" panose="020F0502020204030204" pitchFamily="34" charset="0"/>
                <a:cs typeface="Calibri" panose="020F0502020204030204" pitchFamily="34" charset="0"/>
              </a:rPr>
              <a:t>Alanya-Mersin karayolunun yaklaşık 23. kilometresinde Seki Köyü sınırları içerisindedir. M.Ö.7.yüzyıl ile M.S.13.yüzyıl arası iskânı bulunan kentin etrafı surlarla çevrilidir. Büyük sıralı sarnıçlar, vaftiz mağarası, hamam, </a:t>
            </a:r>
            <a:r>
              <a:rPr lang="tr-TR" sz="2400" dirty="0" err="1">
                <a:latin typeface="Times New Roman" panose="02020603050405020304" pitchFamily="18" charset="0"/>
                <a:ea typeface="Calibri" panose="020F0502020204030204" pitchFamily="34" charset="0"/>
                <a:cs typeface="Calibri" panose="020F0502020204030204" pitchFamily="34" charset="0"/>
              </a:rPr>
              <a:t>cimnasyum</a:t>
            </a:r>
            <a:r>
              <a:rPr lang="tr-TR" sz="2400" dirty="0">
                <a:latin typeface="Times New Roman" panose="02020603050405020304" pitchFamily="18" charset="0"/>
                <a:ea typeface="Calibri" panose="020F0502020204030204" pitchFamily="34" charset="0"/>
                <a:cs typeface="Calibri" panose="020F0502020204030204" pitchFamily="34" charset="0"/>
              </a:rPr>
              <a:t>, sütunlu cadde, tapınak, tiyatro, kiliseler, idari yapılar, akropol ve </a:t>
            </a:r>
            <a:r>
              <a:rPr lang="tr-TR" sz="2400" dirty="0" err="1">
                <a:latin typeface="Times New Roman" panose="02020603050405020304" pitchFamily="18" charset="0"/>
                <a:ea typeface="Calibri" panose="020F0502020204030204" pitchFamily="34" charset="0"/>
                <a:cs typeface="Calibri" panose="020F0502020204030204" pitchFamily="34" charset="0"/>
              </a:rPr>
              <a:t>nekropol</a:t>
            </a:r>
            <a:r>
              <a:rPr lang="tr-TR" sz="2400" dirty="0">
                <a:latin typeface="Times New Roman" panose="02020603050405020304" pitchFamily="18" charset="0"/>
                <a:ea typeface="Calibri" panose="020F0502020204030204" pitchFamily="34" charset="0"/>
                <a:cs typeface="Calibri" panose="020F0502020204030204" pitchFamily="34" charset="0"/>
              </a:rPr>
              <a:t> alanları ile örnek bir Roma yerleşim yeridir. Bazı alanların zemininde mozaik kalıntıları görmek mümkündür.</a:t>
            </a:r>
            <a:endParaRPr lang="en-US" sz="2400" dirty="0"/>
          </a:p>
        </p:txBody>
      </p:sp>
      <p:pic>
        <p:nvPicPr>
          <p:cNvPr id="4" name="Resim 3" descr="Syedra - Vikiped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2918" y="1774395"/>
            <a:ext cx="4295257" cy="3389276"/>
          </a:xfrm>
          <a:prstGeom prst="rect">
            <a:avLst/>
          </a:prstGeom>
          <a:noFill/>
          <a:ln>
            <a:noFill/>
          </a:ln>
        </p:spPr>
      </p:pic>
    </p:spTree>
    <p:extLst>
      <p:ext uri="{BB962C8B-B14F-4D97-AF65-F5344CB8AC3E}">
        <p14:creationId xmlns:p14="http://schemas.microsoft.com/office/powerpoint/2010/main" val="3656343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1CBD80-C744-640A-38C6-90D888C78B63}"/>
              </a:ext>
            </a:extLst>
          </p:cNvPr>
          <p:cNvSpPr>
            <a:spLocks noGrp="1"/>
          </p:cNvSpPr>
          <p:nvPr>
            <p:ph type="title"/>
          </p:nvPr>
        </p:nvSpPr>
        <p:spPr/>
        <p:txBody>
          <a:bodyPr/>
          <a:lstStyle/>
          <a:p>
            <a:r>
              <a:rPr lang="tr-TR" b="1" dirty="0">
                <a:latin typeface="Times New Roman" panose="02020603050405020304" pitchFamily="18" charset="0"/>
                <a:cs typeface="Times New Roman" panose="02020603050405020304" pitchFamily="18" charset="0"/>
              </a:rPr>
              <a:t>LAERTES ANTİK KENT</a:t>
            </a:r>
          </a:p>
        </p:txBody>
      </p:sp>
      <p:sp>
        <p:nvSpPr>
          <p:cNvPr id="3" name="İçerik Yer Tutucusu 2">
            <a:extLst>
              <a:ext uri="{FF2B5EF4-FFF2-40B4-BE49-F238E27FC236}">
                <a16:creationId xmlns:a16="http://schemas.microsoft.com/office/drawing/2014/main" id="{47292CC0-79A5-2A02-21B8-E7F71FA6397C}"/>
              </a:ext>
            </a:extLst>
          </p:cNvPr>
          <p:cNvSpPr>
            <a:spLocks noGrp="1"/>
          </p:cNvSpPr>
          <p:nvPr>
            <p:ph idx="1"/>
          </p:nvPr>
        </p:nvSpPr>
        <p:spPr>
          <a:xfrm>
            <a:off x="838200" y="1825625"/>
            <a:ext cx="6512859" cy="4351338"/>
          </a:xfrm>
        </p:spPr>
        <p:txBody>
          <a:bodyPr>
            <a:normAutofit/>
          </a:bodyPr>
          <a:lstStyle/>
          <a:p>
            <a:pPr marL="0" indent="0">
              <a:buNone/>
            </a:pPr>
            <a:r>
              <a:rPr lang="tr-TR" sz="2400" b="0" i="0" dirty="0">
                <a:effectLst/>
                <a:latin typeface="Times New Roman" panose="02020603050405020304" pitchFamily="18" charset="0"/>
                <a:cs typeface="Times New Roman" panose="02020603050405020304" pitchFamily="18" charset="0"/>
              </a:rPr>
              <a:t>Laertes, Alanya'nın 25 kilometre doğusunda Toroslarda bir vadi ağzında yükselen yamacın eteğinde 850 metre deniz seviyesinden yükseklikte savunmaya uygun bir coğrafyada kuruludur. Kent, Antik Çağ'da Dağlık Kilikya olarak bilinen bölgenin içindedir. İç kesimde olmasına karşın kentin limanı da vardır. Laertes'te bulunan MÖ 7. yüzyıla ait ve üç yanı Fenike dilindeki yazıt, Alanya Müzesi'nde sergilenmektedir.</a:t>
            </a:r>
            <a:endParaRPr lang="tr-TR" sz="2400"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ACDB2E12-02B6-C8CA-8B90-247AB256F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059" y="1825625"/>
            <a:ext cx="4641476" cy="3505200"/>
          </a:xfrm>
          <a:prstGeom prst="rect">
            <a:avLst/>
          </a:prstGeom>
        </p:spPr>
      </p:pic>
    </p:spTree>
    <p:extLst>
      <p:ext uri="{BB962C8B-B14F-4D97-AF65-F5344CB8AC3E}">
        <p14:creationId xmlns:p14="http://schemas.microsoft.com/office/powerpoint/2010/main" val="4235425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3031" y="179396"/>
            <a:ext cx="10058400" cy="1371600"/>
          </a:xfrm>
        </p:spPr>
        <p:txBody>
          <a:bodyPr>
            <a:normAutofit/>
          </a:bodyPr>
          <a:lstStyle/>
          <a:p>
            <a:pPr>
              <a:lnSpc>
                <a:spcPct val="150000"/>
              </a:lnSpc>
              <a:spcBef>
                <a:spcPts val="600"/>
              </a:spcBef>
              <a:spcAft>
                <a:spcPts val="600"/>
              </a:spcAft>
            </a:pPr>
            <a:r>
              <a:rPr lang="tr-TR" b="1" dirty="0">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ALANYA ARKEOLOJİ MÜZESİ</a:t>
            </a:r>
            <a:endParaRPr lang="en-US" dirty="0">
              <a:solidFill>
                <a:schemeClr val="bg2">
                  <a:lumMod val="25000"/>
                </a:schemeClr>
              </a:solidFill>
            </a:endParaRPr>
          </a:p>
        </p:txBody>
      </p:sp>
      <p:sp>
        <p:nvSpPr>
          <p:cNvPr id="3" name="İçerik Yer Tutucusu 2"/>
          <p:cNvSpPr>
            <a:spLocks noGrp="1"/>
          </p:cNvSpPr>
          <p:nvPr>
            <p:ph idx="1"/>
          </p:nvPr>
        </p:nvSpPr>
        <p:spPr>
          <a:xfrm>
            <a:off x="456729" y="1641586"/>
            <a:ext cx="6793832" cy="3931920"/>
          </a:xfrm>
        </p:spPr>
        <p:txBody>
          <a:bodyPr>
            <a:noAutofit/>
          </a:bodyPr>
          <a:lstStyle/>
          <a:p>
            <a:pPr marL="0" indent="0" algn="just">
              <a:lnSpc>
                <a:spcPct val="100000"/>
              </a:lnSpc>
              <a:spcBef>
                <a:spcPts val="600"/>
              </a:spcBef>
              <a:spcAft>
                <a:spcPts val="600"/>
              </a:spcAft>
              <a:buNone/>
            </a:pPr>
            <a:r>
              <a:rPr lang="tr-TR" sz="2400" dirty="0">
                <a:solidFill>
                  <a:srgbClr val="000000"/>
                </a:solidFill>
                <a:latin typeface="Times New Roman" panose="02020603050405020304" pitchFamily="18" charset="0"/>
                <a:ea typeface="Calibri" panose="020F0502020204030204" pitchFamily="34" charset="0"/>
                <a:cs typeface="Calibri" panose="020F0502020204030204" pitchFamily="34" charset="0"/>
              </a:rPr>
              <a:t>Tunç çağı, Urartu, </a:t>
            </a:r>
            <a:r>
              <a:rPr lang="tr-TR" sz="2400"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Frig</a:t>
            </a:r>
            <a:r>
              <a:rPr lang="tr-TR" sz="2400" dirty="0">
                <a:solidFill>
                  <a:srgbClr val="000000"/>
                </a:solidFill>
                <a:latin typeface="Times New Roman" panose="02020603050405020304" pitchFamily="18" charset="0"/>
                <a:ea typeface="Calibri" panose="020F0502020204030204" pitchFamily="34" charset="0"/>
                <a:cs typeface="Calibri" panose="020F0502020204030204" pitchFamily="34" charset="0"/>
              </a:rPr>
              <a:t> ve Lidya dönemlerine ait eserlerle 1967 yılında hizmete açılmıştır. Müzenin en önemli eseri M.S. 2.yy.’a tarihlenen bronz döküm Herakles heykelidir. Alanya müzesinde Arkaik, Klasik, Helenistik, Roma, Bizans dönemlerine ait bronz, mermer, pişmiş toprak, cam, mozaik buluntular ve sikke koleksiyonu vardır. Selçuklu ve Osmanlı dönemlerine ait Türk – İslam eserleri ise önemli bir yer tutmaktadır.</a:t>
            </a:r>
            <a:endPar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pic>
        <p:nvPicPr>
          <p:cNvPr id="4" name="Resim 3" descr="Alanya Arkeoloji Müzesi"/>
          <p:cNvPicPr/>
          <p:nvPr/>
        </p:nvPicPr>
        <p:blipFill>
          <a:blip r:embed="rId2">
            <a:extLst>
              <a:ext uri="{28A0092B-C50C-407E-A947-70E740481C1C}">
                <a14:useLocalDpi xmlns:a14="http://schemas.microsoft.com/office/drawing/2010/main" val="0"/>
              </a:ext>
            </a:extLst>
          </a:blip>
          <a:srcRect/>
          <a:stretch>
            <a:fillRect/>
          </a:stretch>
        </p:blipFill>
        <p:spPr bwMode="auto">
          <a:xfrm>
            <a:off x="7547341" y="1740197"/>
            <a:ext cx="4286542" cy="3235214"/>
          </a:xfrm>
          <a:prstGeom prst="rect">
            <a:avLst/>
          </a:prstGeom>
          <a:noFill/>
          <a:ln>
            <a:noFill/>
          </a:ln>
        </p:spPr>
      </p:pic>
    </p:spTree>
    <p:extLst>
      <p:ext uri="{BB962C8B-B14F-4D97-AF65-F5344CB8AC3E}">
        <p14:creationId xmlns:p14="http://schemas.microsoft.com/office/powerpoint/2010/main" val="3107274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2691063" y="2697480"/>
            <a:ext cx="6809874" cy="1371600"/>
          </a:xfrm>
        </p:spPr>
        <p:txBody>
          <a:bodyPr>
            <a:normAutofit fontScale="90000"/>
          </a:bodyPr>
          <a:lstStyle/>
          <a:p>
            <a:pPr algn="ctr"/>
            <a:r>
              <a:rPr lang="tr-TR" b="1" dirty="0">
                <a:solidFill>
                  <a:schemeClr val="bg2">
                    <a:lumMod val="25000"/>
                  </a:schemeClr>
                </a:solidFill>
              </a:rPr>
              <a:t>ENDEMİK VE YEREL BİTKİ TÜRLERİ</a:t>
            </a:r>
            <a:br>
              <a:rPr lang="en-US" dirty="0">
                <a:solidFill>
                  <a:schemeClr val="bg2">
                    <a:lumMod val="25000"/>
                  </a:schemeClr>
                </a:solidFill>
              </a:rPr>
            </a:br>
            <a:endParaRPr lang="en-US" dirty="0">
              <a:solidFill>
                <a:schemeClr val="bg2">
                  <a:lumMod val="25000"/>
                </a:schemeClr>
              </a:solidFill>
            </a:endParaRPr>
          </a:p>
        </p:txBody>
      </p:sp>
      <p:pic>
        <p:nvPicPr>
          <p:cNvPr id="2" name="İçerik Yer Tutucusu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2365"/>
            <a:ext cx="12192000" cy="7099325"/>
          </a:xfrm>
        </p:spPr>
      </p:pic>
    </p:spTree>
    <p:extLst>
      <p:ext uri="{BB962C8B-B14F-4D97-AF65-F5344CB8AC3E}">
        <p14:creationId xmlns:p14="http://schemas.microsoft.com/office/powerpoint/2010/main" val="3632899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van 9"/>
          <p:cNvSpPr>
            <a:spLocks noGrp="1"/>
          </p:cNvSpPr>
          <p:nvPr>
            <p:ph type="title"/>
          </p:nvPr>
        </p:nvSpPr>
        <p:spPr>
          <a:xfrm>
            <a:off x="850231" y="975394"/>
            <a:ext cx="9117689" cy="701731"/>
          </a:xfrm>
          <a:prstGeom prst="rect">
            <a:avLst/>
          </a:prstGeom>
        </p:spPr>
        <p:txBody>
          <a:bodyPr wrap="none">
            <a:spAutoFit/>
          </a:bodyPr>
          <a:lstStyle/>
          <a:p>
            <a:r>
              <a:rPr lang="tr-TR" b="1" dirty="0">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YILANYASTIĞI (</a:t>
            </a:r>
            <a:r>
              <a:rPr lang="tr-TR" b="1" i="1" dirty="0" err="1">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Arum</a:t>
            </a:r>
            <a:r>
              <a:rPr lang="tr-TR" b="1" i="1" dirty="0">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 </a:t>
            </a:r>
            <a:r>
              <a:rPr lang="tr-TR" b="1" i="1" dirty="0" err="1">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maculatum</a:t>
            </a:r>
            <a:r>
              <a:rPr lang="tr-TR" b="1" dirty="0">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a:t>
            </a:r>
            <a:r>
              <a:rPr lang="tr-TR" dirty="0">
                <a:solidFill>
                  <a:schemeClr val="bg2">
                    <a:lumMod val="25000"/>
                  </a:schemeClr>
                </a:solidFill>
                <a:latin typeface="Times New Roman" panose="02020603050405020304" pitchFamily="18" charset="0"/>
                <a:ea typeface="Calibri" panose="020F0502020204030204" pitchFamily="34" charset="0"/>
              </a:rPr>
              <a:t> </a:t>
            </a:r>
            <a:endParaRPr lang="en-US" dirty="0">
              <a:solidFill>
                <a:schemeClr val="bg2">
                  <a:lumMod val="25000"/>
                </a:schemeClr>
              </a:solidFill>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516323717"/>
              </p:ext>
            </p:extLst>
          </p:nvPr>
        </p:nvGraphicFramePr>
        <p:xfrm>
          <a:off x="836416" y="1975374"/>
          <a:ext cx="6160169" cy="2194560"/>
        </p:xfrm>
        <a:graphic>
          <a:graphicData uri="http://schemas.openxmlformats.org/drawingml/2006/table">
            <a:tbl>
              <a:tblPr firstRow="1" firstCol="1" bandRow="1"/>
              <a:tblGrid>
                <a:gridCol w="6160169">
                  <a:extLst>
                    <a:ext uri="{9D8B030D-6E8A-4147-A177-3AD203B41FA5}">
                      <a16:colId xmlns:a16="http://schemas.microsoft.com/office/drawing/2014/main" val="468086654"/>
                    </a:ext>
                  </a:extLst>
                </a:gridCol>
              </a:tblGrid>
              <a:tr h="937260">
                <a:tc>
                  <a:txBody>
                    <a:bodyPr/>
                    <a:lstStyle/>
                    <a:p>
                      <a:pPr algn="just">
                        <a:lnSpc>
                          <a:spcPct val="100000"/>
                        </a:lnSpc>
                        <a:spcBef>
                          <a:spcPts val="600"/>
                        </a:spcBef>
                        <a:spcAft>
                          <a:spcPts val="0"/>
                        </a:spcAft>
                      </a:pPr>
                      <a:r>
                        <a:rPr lang="tr-TR" sz="24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Yılanyastığı bitkisi Alanya Kalesi çevresinde görülmektedir. Nisan ve haziran ayları arasında çiçek açar. Zehirli bir bitkidir. Çiğ yaprakları dilde rahatsızlığa neden olur. Yumrusu pişirilerek tüketilebilir. Köklerin yüzde yirmi beşi nişastadır.</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12784481"/>
                  </a:ext>
                </a:extLst>
              </a:tr>
            </a:tbl>
          </a:graphicData>
        </a:graphic>
      </p:graphicFrame>
      <p:pic>
        <p:nvPicPr>
          <p:cNvPr id="7" name="Resim 6" descr="Şifalı Bitkiler: Yılan yastığı (dana ayağı, nivik) Bitkisi"/>
          <p:cNvPicPr/>
          <p:nvPr/>
        </p:nvPicPr>
        <p:blipFill>
          <a:blip r:embed="rId2">
            <a:extLst>
              <a:ext uri="{28A0092B-C50C-407E-A947-70E740481C1C}">
                <a14:useLocalDpi xmlns:a14="http://schemas.microsoft.com/office/drawing/2010/main" val="0"/>
              </a:ext>
            </a:extLst>
          </a:blip>
          <a:srcRect/>
          <a:stretch>
            <a:fillRect/>
          </a:stretch>
        </p:blipFill>
        <p:spPr bwMode="auto">
          <a:xfrm>
            <a:off x="8218664" y="1856321"/>
            <a:ext cx="3240505" cy="2432667"/>
          </a:xfrm>
          <a:prstGeom prst="rect">
            <a:avLst/>
          </a:prstGeom>
          <a:noFill/>
          <a:ln>
            <a:noFill/>
          </a:ln>
        </p:spPr>
      </p:pic>
      <p:pic>
        <p:nvPicPr>
          <p:cNvPr id="8" name="Resim 7" descr="Yılan Bıçağı Çiçeği"/>
          <p:cNvPicPr/>
          <p:nvPr/>
        </p:nvPicPr>
        <p:blipFill rotWithShape="1">
          <a:blip r:embed="rId3" cstate="print">
            <a:extLst>
              <a:ext uri="{28A0092B-C50C-407E-A947-70E740481C1C}">
                <a14:useLocalDpi xmlns:a14="http://schemas.microsoft.com/office/drawing/2010/main" val="0"/>
              </a:ext>
            </a:extLst>
          </a:blip>
          <a:srcRect l="4080" r="13456" b="4715"/>
          <a:stretch/>
        </p:blipFill>
        <p:spPr bwMode="auto">
          <a:xfrm>
            <a:off x="8218664" y="4410101"/>
            <a:ext cx="3240505" cy="21253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0709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solidFill>
                  <a:schemeClr val="bg2">
                    <a:lumMod val="25000"/>
                  </a:schemeClr>
                </a:solidFill>
                <a:latin typeface="Times New Roman" panose="02020603050405020304" pitchFamily="18" charset="0"/>
                <a:cs typeface="Times New Roman" panose="02020603050405020304" pitchFamily="18" charset="0"/>
              </a:rPr>
              <a:t>ÇAKŞIR OTU (</a:t>
            </a:r>
            <a:r>
              <a:rPr lang="tr-TR" b="1" i="1" dirty="0">
                <a:solidFill>
                  <a:schemeClr val="bg2">
                    <a:lumMod val="25000"/>
                  </a:schemeClr>
                </a:solidFill>
                <a:latin typeface="Times New Roman" panose="02020603050405020304" pitchFamily="18" charset="0"/>
                <a:cs typeface="Times New Roman" panose="02020603050405020304" pitchFamily="18" charset="0"/>
              </a:rPr>
              <a:t>Ferula </a:t>
            </a:r>
            <a:r>
              <a:rPr lang="tr-TR" b="1" i="1" dirty="0" err="1">
                <a:solidFill>
                  <a:schemeClr val="bg2">
                    <a:lumMod val="25000"/>
                  </a:schemeClr>
                </a:solidFill>
                <a:latin typeface="Times New Roman" panose="02020603050405020304" pitchFamily="18" charset="0"/>
                <a:cs typeface="Times New Roman" panose="02020603050405020304" pitchFamily="18" charset="0"/>
              </a:rPr>
              <a:t>Communis</a:t>
            </a:r>
            <a:r>
              <a:rPr lang="tr-TR" b="1" dirty="0">
                <a:solidFill>
                  <a:schemeClr val="bg2">
                    <a:lumMod val="25000"/>
                  </a:schemeClr>
                </a:solidFill>
                <a:latin typeface="Times New Roman" panose="02020603050405020304" pitchFamily="18" charset="0"/>
                <a:cs typeface="Times New Roman" panose="02020603050405020304" pitchFamily="18" charset="0"/>
              </a:rPr>
              <a:t>)</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986589" y="1828800"/>
            <a:ext cx="5109411" cy="3931920"/>
          </a:xfrm>
        </p:spPr>
        <p:txBody>
          <a:bodyPr>
            <a:normAutofit/>
          </a:bodyPr>
          <a:lstStyle/>
          <a:p>
            <a:pPr marL="0" indent="0" algn="just">
              <a:buNone/>
            </a:pPr>
            <a:r>
              <a:rPr lang="tr-TR" sz="2400" dirty="0" err="1">
                <a:latin typeface="Times New Roman" panose="02020603050405020304" pitchFamily="18" charset="0"/>
                <a:ea typeface="Calibri" panose="020F0502020204030204" pitchFamily="34" charset="0"/>
                <a:cs typeface="Calibri" panose="020F0502020204030204" pitchFamily="34" charset="0"/>
              </a:rPr>
              <a:t>Maydonozgiller</a:t>
            </a:r>
            <a:r>
              <a:rPr lang="tr-TR" sz="2400" dirty="0">
                <a:latin typeface="Times New Roman" panose="02020603050405020304" pitchFamily="18" charset="0"/>
                <a:ea typeface="Calibri" panose="020F0502020204030204" pitchFamily="34" charset="0"/>
                <a:cs typeface="Calibri" panose="020F0502020204030204" pitchFamily="34" charset="0"/>
              </a:rPr>
              <a:t> familyasından olan çakşır otu kendiliğinden toprakta yetişen uzun boylu otsu çok yıllık bir bitkidir.  Çakşır otu bitkisi çok fazla kurak olmadığı takdirde her toprağa uyum sağlayabilir. Özünde nişasta, alkaloit, </a:t>
            </a:r>
            <a:r>
              <a:rPr lang="tr-TR" sz="2400" dirty="0" err="1">
                <a:latin typeface="Times New Roman" panose="02020603050405020304" pitchFamily="18" charset="0"/>
                <a:ea typeface="Calibri" panose="020F0502020204030204" pitchFamily="34" charset="0"/>
                <a:cs typeface="Calibri" panose="020F0502020204030204" pitchFamily="34" charset="0"/>
              </a:rPr>
              <a:t>saponin</a:t>
            </a:r>
            <a:r>
              <a:rPr lang="tr-TR" sz="2400" dirty="0">
                <a:latin typeface="Times New Roman" panose="02020603050405020304" pitchFamily="18" charset="0"/>
                <a:ea typeface="Calibri" panose="020F0502020204030204" pitchFamily="34" charset="0"/>
                <a:cs typeface="Calibri" panose="020F0502020204030204" pitchFamily="34" charset="0"/>
              </a:rPr>
              <a:t>, reçine ve tanen bulunmaktadır. Kokusu hoş değildir fakat sağlık açısından birçok yararı bulunmaktadır.</a:t>
            </a:r>
            <a:endParaRPr lang="en-US" sz="2400" dirty="0"/>
          </a:p>
        </p:txBody>
      </p:sp>
      <p:pic>
        <p:nvPicPr>
          <p:cNvPr id="4" name="Resim 3" descr="Çakşır otu nedir? Çakşır otunun faydaları nelerdir?"/>
          <p:cNvPicPr/>
          <p:nvPr/>
        </p:nvPicPr>
        <p:blipFill>
          <a:blip r:embed="rId2">
            <a:extLst>
              <a:ext uri="{28A0092B-C50C-407E-A947-70E740481C1C}">
                <a14:useLocalDpi xmlns:a14="http://schemas.microsoft.com/office/drawing/2010/main" val="0"/>
              </a:ext>
            </a:extLst>
          </a:blip>
          <a:srcRect/>
          <a:stretch>
            <a:fillRect/>
          </a:stretch>
        </p:blipFill>
        <p:spPr bwMode="auto">
          <a:xfrm>
            <a:off x="7903782" y="1979677"/>
            <a:ext cx="2961441" cy="2240280"/>
          </a:xfrm>
          <a:prstGeom prst="rect">
            <a:avLst/>
          </a:prstGeom>
          <a:noFill/>
          <a:ln>
            <a:noFill/>
          </a:ln>
        </p:spPr>
      </p:pic>
      <p:pic>
        <p:nvPicPr>
          <p:cNvPr id="5" name="Resim 4" descr="Çakşır Otunun Faydaları Nelerdir? - Nefis Yemek Tarifleri"/>
          <p:cNvPicPr/>
          <p:nvPr/>
        </p:nvPicPr>
        <p:blipFill>
          <a:blip r:embed="rId3">
            <a:extLst>
              <a:ext uri="{28A0092B-C50C-407E-A947-70E740481C1C}">
                <a14:useLocalDpi xmlns:a14="http://schemas.microsoft.com/office/drawing/2010/main" val="0"/>
              </a:ext>
            </a:extLst>
          </a:blip>
          <a:srcRect/>
          <a:stretch>
            <a:fillRect/>
          </a:stretch>
        </p:blipFill>
        <p:spPr bwMode="auto">
          <a:xfrm>
            <a:off x="7903781" y="4508946"/>
            <a:ext cx="2961441" cy="1873925"/>
          </a:xfrm>
          <a:prstGeom prst="rect">
            <a:avLst/>
          </a:prstGeom>
          <a:noFill/>
          <a:ln>
            <a:noFill/>
          </a:ln>
        </p:spPr>
      </p:pic>
    </p:spTree>
    <p:extLst>
      <p:ext uri="{BB962C8B-B14F-4D97-AF65-F5344CB8AC3E}">
        <p14:creationId xmlns:p14="http://schemas.microsoft.com/office/powerpoint/2010/main" val="456616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7833" y="433590"/>
            <a:ext cx="10796334" cy="1371600"/>
          </a:xfrm>
        </p:spPr>
        <p:txBody>
          <a:bodyPr>
            <a:normAutofit/>
          </a:bodyPr>
          <a:lstStyle/>
          <a:p>
            <a:r>
              <a:rPr lang="tr-TR" b="1" dirty="0">
                <a:solidFill>
                  <a:schemeClr val="bg2">
                    <a:lumMod val="25000"/>
                  </a:schemeClr>
                </a:solidFill>
                <a:latin typeface="Times New Roman" panose="02020603050405020304" pitchFamily="18" charset="0"/>
                <a:cs typeface="Times New Roman" panose="02020603050405020304" pitchFamily="18" charset="0"/>
              </a:rPr>
              <a:t>PEYGAMBER ÇİÇEĞİ</a:t>
            </a:r>
            <a:r>
              <a:rPr lang="tr-TR" dirty="0">
                <a:solidFill>
                  <a:schemeClr val="bg2">
                    <a:lumMod val="25000"/>
                  </a:schemeClr>
                </a:solidFill>
                <a:latin typeface="Times New Roman" panose="02020603050405020304" pitchFamily="18" charset="0"/>
                <a:cs typeface="Times New Roman" panose="02020603050405020304" pitchFamily="18" charset="0"/>
              </a:rPr>
              <a:t> (</a:t>
            </a:r>
            <a:r>
              <a:rPr lang="tr-TR" i="1" dirty="0">
                <a:solidFill>
                  <a:schemeClr val="bg2">
                    <a:lumMod val="25000"/>
                  </a:schemeClr>
                </a:solidFill>
                <a:latin typeface="Times New Roman" panose="02020603050405020304" pitchFamily="18" charset="0"/>
                <a:cs typeface="Times New Roman" panose="02020603050405020304" pitchFamily="18" charset="0"/>
              </a:rPr>
              <a:t>Centaurea </a:t>
            </a:r>
            <a:r>
              <a:rPr lang="tr-TR" i="1" dirty="0" err="1">
                <a:solidFill>
                  <a:schemeClr val="bg2">
                    <a:lumMod val="25000"/>
                  </a:schemeClr>
                </a:solidFill>
                <a:latin typeface="Times New Roman" panose="02020603050405020304" pitchFamily="18" charset="0"/>
                <a:cs typeface="Times New Roman" panose="02020603050405020304" pitchFamily="18" charset="0"/>
              </a:rPr>
              <a:t>cyanus</a:t>
            </a:r>
            <a:r>
              <a:rPr lang="tr-TR" dirty="0">
                <a:solidFill>
                  <a:schemeClr val="bg2">
                    <a:lumMod val="25000"/>
                  </a:schemeClr>
                </a:solidFill>
                <a:latin typeface="Times New Roman" panose="02020603050405020304" pitchFamily="18" charset="0"/>
                <a:cs typeface="Times New Roman" panose="02020603050405020304" pitchFamily="18" charset="0"/>
              </a:rPr>
              <a:t>)</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4140110361"/>
              </p:ext>
            </p:extLst>
          </p:nvPr>
        </p:nvGraphicFramePr>
        <p:xfrm>
          <a:off x="697833" y="1805190"/>
          <a:ext cx="10964778" cy="2069402"/>
        </p:xfrm>
        <a:graphic>
          <a:graphicData uri="http://schemas.openxmlformats.org/drawingml/2006/table">
            <a:tbl>
              <a:tblPr/>
              <a:tblGrid>
                <a:gridCol w="10964778">
                  <a:extLst>
                    <a:ext uri="{9D8B030D-6E8A-4147-A177-3AD203B41FA5}">
                      <a16:colId xmlns:a16="http://schemas.microsoft.com/office/drawing/2014/main" val="203398011"/>
                    </a:ext>
                  </a:extLst>
                </a:gridCol>
              </a:tblGrid>
              <a:tr h="1529419">
                <a:tc>
                  <a:txBody>
                    <a:bodyPr/>
                    <a:lstStyle/>
                    <a:p>
                      <a:pPr algn="just">
                        <a:lnSpc>
                          <a:spcPct val="115000"/>
                        </a:lnSpc>
                        <a:spcBef>
                          <a:spcPts val="600"/>
                        </a:spcBef>
                        <a:spcAft>
                          <a:spcPts val="600"/>
                        </a:spcAft>
                      </a:pP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bitki, doğada nadir bulunan ve farklı renk çeşitleri bulunan şifalı bir bitki olmasından dolayı Peygamber çiçeği olarak adlandırılmıştır. Sağlığa birçok faydası olan ve eski dönemlerden bu yana sağlık için kullanılan bu bitkinin ana çiçek renginin mavi olmasından dolayı mavi kantaron olaraktan bilinir. Haziran ve ağustos aylarında çiçek açar.</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06989297"/>
                  </a:ext>
                </a:extLst>
              </a:tr>
            </a:tbl>
          </a:graphicData>
        </a:graphic>
      </p:graphicFrame>
      <p:pic>
        <p:nvPicPr>
          <p:cNvPr id="6" name="Resim 5" descr="C:\Users\HP\AppData\Local\Microsoft\Windows\INetCache\Content.Word\peygamber-çiçeği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1664" y="4040836"/>
            <a:ext cx="2710172" cy="2133667"/>
          </a:xfrm>
          <a:prstGeom prst="rect">
            <a:avLst/>
          </a:prstGeom>
          <a:noFill/>
          <a:ln>
            <a:noFill/>
          </a:ln>
        </p:spPr>
      </p:pic>
      <p:pic>
        <p:nvPicPr>
          <p:cNvPr id="7" name="Resim 6" descr="C:\Users\HP\Desktop\45854.png"/>
          <p:cNvPicPr/>
          <p:nvPr/>
        </p:nvPicPr>
        <p:blipFill rotWithShape="1">
          <a:blip r:embed="rId3" cstate="print">
            <a:extLst>
              <a:ext uri="{28A0092B-C50C-407E-A947-70E740481C1C}">
                <a14:useLocalDpi xmlns:a14="http://schemas.microsoft.com/office/drawing/2010/main" val="0"/>
              </a:ext>
            </a:extLst>
          </a:blip>
          <a:srcRect l="1" t="6750" r="-355" b="7530"/>
          <a:stretch/>
        </p:blipFill>
        <p:spPr bwMode="auto">
          <a:xfrm>
            <a:off x="4373028" y="4040837"/>
            <a:ext cx="2854441" cy="2133667"/>
          </a:xfrm>
          <a:prstGeom prst="rect">
            <a:avLst/>
          </a:prstGeom>
          <a:noFill/>
          <a:ln>
            <a:noFill/>
          </a:ln>
          <a:extLst>
            <a:ext uri="{53640926-AAD7-44D8-BBD7-CCE9431645EC}">
              <a14:shadowObscured xmlns:a14="http://schemas.microsoft.com/office/drawing/2010/main"/>
            </a:ext>
          </a:extLst>
        </p:spPr>
      </p:pic>
      <p:pic>
        <p:nvPicPr>
          <p:cNvPr id="8" name="Resim 7" descr="C:\Users\HP\Desktop\TKFXHEARRV1182022221644_dtovferzdo1062022102415_p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2394" y="4040837"/>
            <a:ext cx="2513794" cy="2133667"/>
          </a:xfrm>
          <a:prstGeom prst="rect">
            <a:avLst/>
          </a:prstGeom>
          <a:noFill/>
          <a:ln>
            <a:noFill/>
          </a:ln>
        </p:spPr>
      </p:pic>
    </p:spTree>
    <p:extLst>
      <p:ext uri="{BB962C8B-B14F-4D97-AF65-F5344CB8AC3E}">
        <p14:creationId xmlns:p14="http://schemas.microsoft.com/office/powerpoint/2010/main" val="1521555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1015621" y="1156695"/>
            <a:ext cx="10515600" cy="4393873"/>
          </a:xfrm>
        </p:spPr>
        <p:txBody>
          <a:bodyPr>
            <a:normAutofit/>
          </a:bodyPr>
          <a:lstStyle/>
          <a:p>
            <a:pPr algn="ctr"/>
            <a:r>
              <a:rPr lang="tr-TR" sz="2800" b="1" dirty="0">
                <a:solidFill>
                  <a:schemeClr val="bg2">
                    <a:lumMod val="25000"/>
                  </a:schemeClr>
                </a:solidFill>
                <a:latin typeface="Times New Roman" panose="02020603050405020304" pitchFamily="18" charset="0"/>
                <a:cs typeface="Times New Roman" panose="02020603050405020304" pitchFamily="18" charset="0"/>
              </a:rPr>
              <a:t>Misafirlerimizin deneyimlerini daha temiz bir çevre ve sürdürülebilir bir gelecek politikası ile doğal miraslarımızı koruyarak geliştirme hedefi ile çalışıyoruz.</a:t>
            </a:r>
            <a:br>
              <a:rPr lang="tr-TR" sz="2800" b="1" dirty="0">
                <a:solidFill>
                  <a:schemeClr val="bg2">
                    <a:lumMod val="25000"/>
                  </a:schemeClr>
                </a:solidFill>
                <a:latin typeface="Times New Roman" panose="02020603050405020304" pitchFamily="18" charset="0"/>
                <a:cs typeface="Times New Roman" panose="02020603050405020304" pitchFamily="18" charset="0"/>
              </a:rPr>
            </a:br>
            <a:br>
              <a:rPr lang="tr-TR" sz="2800" b="1" dirty="0">
                <a:solidFill>
                  <a:schemeClr val="bg2">
                    <a:lumMod val="25000"/>
                  </a:schemeClr>
                </a:solidFill>
                <a:latin typeface="Times New Roman" panose="02020603050405020304" pitchFamily="18" charset="0"/>
                <a:cs typeface="Times New Roman" panose="02020603050405020304" pitchFamily="18" charset="0"/>
              </a:rPr>
            </a:br>
            <a:r>
              <a:rPr lang="tr-TR" sz="2800" b="1" dirty="0">
                <a:solidFill>
                  <a:schemeClr val="bg2">
                    <a:lumMod val="25000"/>
                  </a:schemeClr>
                </a:solidFill>
                <a:latin typeface="Times New Roman" panose="02020603050405020304" pitchFamily="18" charset="0"/>
                <a:cs typeface="Times New Roman" panose="02020603050405020304" pitchFamily="18" charset="0"/>
              </a:rPr>
              <a:t> Hep beraber başarabiliriz, sizde bize katılın.</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314211">
            <a:off x="10372400" y="295489"/>
            <a:ext cx="1436268" cy="1436268"/>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01586">
            <a:off x="432889" y="5042869"/>
            <a:ext cx="1421141" cy="1421141"/>
          </a:xfrm>
          <a:prstGeom prst="rect">
            <a:avLst/>
          </a:prstGeom>
        </p:spPr>
      </p:pic>
    </p:spTree>
    <p:extLst>
      <p:ext uri="{BB962C8B-B14F-4D97-AF65-F5344CB8AC3E}">
        <p14:creationId xmlns:p14="http://schemas.microsoft.com/office/powerpoint/2010/main" val="2282480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481" y="401962"/>
            <a:ext cx="6136105" cy="1371600"/>
          </a:xfrm>
        </p:spPr>
        <p:txBody>
          <a:bodyPr>
            <a:normAutofit/>
          </a:bodyPr>
          <a:lstStyle/>
          <a:p>
            <a:r>
              <a:rPr lang="tr-TR" b="1" dirty="0">
                <a:solidFill>
                  <a:schemeClr val="bg2">
                    <a:lumMod val="25000"/>
                  </a:schemeClr>
                </a:solidFill>
                <a:latin typeface="Times New Roman" panose="02020603050405020304" pitchFamily="18" charset="0"/>
                <a:cs typeface="Times New Roman" panose="02020603050405020304" pitchFamily="18" charset="0"/>
              </a:rPr>
              <a:t>NARENCİYE (</a:t>
            </a:r>
            <a:r>
              <a:rPr lang="tr-TR" b="1" i="1" dirty="0">
                <a:solidFill>
                  <a:schemeClr val="bg2">
                    <a:lumMod val="25000"/>
                  </a:schemeClr>
                </a:solidFill>
                <a:latin typeface="Times New Roman" panose="02020603050405020304" pitchFamily="18" charset="0"/>
                <a:cs typeface="Times New Roman" panose="02020603050405020304" pitchFamily="18" charset="0"/>
              </a:rPr>
              <a:t>Citrus</a:t>
            </a:r>
            <a:r>
              <a:rPr lang="tr-TR" b="1" dirty="0">
                <a:solidFill>
                  <a:schemeClr val="bg2">
                    <a:lumMod val="25000"/>
                  </a:schemeClr>
                </a:solidFill>
                <a:latin typeface="Times New Roman" panose="02020603050405020304" pitchFamily="18" charset="0"/>
                <a:cs typeface="Times New Roman" panose="02020603050405020304" pitchFamily="18" charset="0"/>
              </a:rPr>
              <a:t>)</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222048388"/>
              </p:ext>
            </p:extLst>
          </p:nvPr>
        </p:nvGraphicFramePr>
        <p:xfrm>
          <a:off x="609481" y="1597100"/>
          <a:ext cx="10844581" cy="1463040"/>
        </p:xfrm>
        <a:graphic>
          <a:graphicData uri="http://schemas.openxmlformats.org/drawingml/2006/table">
            <a:tbl>
              <a:tblPr firstRow="1" firstCol="1" bandRow="1"/>
              <a:tblGrid>
                <a:gridCol w="10844581">
                  <a:extLst>
                    <a:ext uri="{9D8B030D-6E8A-4147-A177-3AD203B41FA5}">
                      <a16:colId xmlns:a16="http://schemas.microsoft.com/office/drawing/2014/main" val="2549201702"/>
                    </a:ext>
                  </a:extLst>
                </a:gridCol>
              </a:tblGrid>
              <a:tr h="937260">
                <a:tc>
                  <a:txBody>
                    <a:bodyPr/>
                    <a:lstStyle/>
                    <a:p>
                      <a:pPr algn="just">
                        <a:lnSpc>
                          <a:spcPct val="100000"/>
                        </a:lnSpc>
                        <a:spcBef>
                          <a:spcPts val="600"/>
                        </a:spcBef>
                        <a:spcAft>
                          <a:spcPts val="0"/>
                        </a:spcAft>
                      </a:pP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Turunçgiller olarak da bilinir. Turunç, portakal, mandalina, limon ve greyfurt gibi turuncu ve sarı renkli meyve türleri vardır. Ilıman iklime sahip bölgelerde yetişmektedir. Meyvelerin tadı genellikle ekşidir. Meyveler %3 yağ içerir. Özellikle C vitamini bakımından zengindir.</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3706766226"/>
                  </a:ext>
                </a:extLst>
              </a:tr>
            </a:tbl>
          </a:graphicData>
        </a:graphic>
      </p:graphicFrame>
      <p:pic>
        <p:nvPicPr>
          <p:cNvPr id="6" name="Resim 5" descr="C:\Users\HP\Desktop\narenciye-nedir-super-vitaminli-7-cesit-2.jpg"/>
          <p:cNvPicPr/>
          <p:nvPr/>
        </p:nvPicPr>
        <p:blipFill>
          <a:blip r:embed="rId2">
            <a:extLst>
              <a:ext uri="{28A0092B-C50C-407E-A947-70E740481C1C}">
                <a14:useLocalDpi xmlns:a14="http://schemas.microsoft.com/office/drawing/2010/main" val="0"/>
              </a:ext>
            </a:extLst>
          </a:blip>
          <a:srcRect/>
          <a:stretch>
            <a:fillRect/>
          </a:stretch>
        </p:blipFill>
        <p:spPr bwMode="auto">
          <a:xfrm>
            <a:off x="1394546" y="3612776"/>
            <a:ext cx="2854725" cy="2119601"/>
          </a:xfrm>
          <a:prstGeom prst="rect">
            <a:avLst/>
          </a:prstGeom>
          <a:noFill/>
          <a:ln>
            <a:noFill/>
          </a:ln>
        </p:spPr>
      </p:pic>
      <p:pic>
        <p:nvPicPr>
          <p:cNvPr id="7" name="Resim 6" descr="C:\Users\HP\Desktop\136372-0.jpg"/>
          <p:cNvPicPr/>
          <p:nvPr/>
        </p:nvPicPr>
        <p:blipFill>
          <a:blip r:embed="rId3">
            <a:extLst>
              <a:ext uri="{28A0092B-C50C-407E-A947-70E740481C1C}">
                <a14:useLocalDpi xmlns:a14="http://schemas.microsoft.com/office/drawing/2010/main" val="0"/>
              </a:ext>
            </a:extLst>
          </a:blip>
          <a:srcRect/>
          <a:stretch>
            <a:fillRect/>
          </a:stretch>
        </p:blipFill>
        <p:spPr bwMode="auto">
          <a:xfrm>
            <a:off x="4562239" y="3612775"/>
            <a:ext cx="2854725" cy="2119601"/>
          </a:xfrm>
          <a:prstGeom prst="rect">
            <a:avLst/>
          </a:prstGeom>
          <a:noFill/>
          <a:ln>
            <a:noFill/>
          </a:ln>
        </p:spPr>
      </p:pic>
      <p:pic>
        <p:nvPicPr>
          <p:cNvPr id="8" name="Resim 7" descr="C:\Users\HP\Desktop\d300c00b-a197-49da-9fd2-556839dd8615-a9d3d5cd-86db-4106-9c54-ef97d9f2839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2731" y="3612775"/>
            <a:ext cx="2643122" cy="2119600"/>
          </a:xfrm>
          <a:prstGeom prst="rect">
            <a:avLst/>
          </a:prstGeom>
          <a:noFill/>
          <a:ln>
            <a:noFill/>
          </a:ln>
        </p:spPr>
      </p:pic>
    </p:spTree>
    <p:extLst>
      <p:ext uri="{BB962C8B-B14F-4D97-AF65-F5344CB8AC3E}">
        <p14:creationId xmlns:p14="http://schemas.microsoft.com/office/powerpoint/2010/main" val="2090240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0306" y="305710"/>
            <a:ext cx="10229673" cy="1371600"/>
          </a:xfrm>
        </p:spPr>
        <p:txBody>
          <a:bodyPr>
            <a:normAutofit/>
          </a:bodyPr>
          <a:lstStyle/>
          <a:p>
            <a:r>
              <a:rPr lang="tr-TR" b="1" dirty="0">
                <a:solidFill>
                  <a:schemeClr val="bg2">
                    <a:lumMod val="25000"/>
                  </a:schemeClr>
                </a:solidFill>
                <a:latin typeface="Times New Roman" panose="02020603050405020304" pitchFamily="18" charset="0"/>
                <a:cs typeface="Times New Roman" panose="02020603050405020304" pitchFamily="18" charset="0"/>
              </a:rPr>
              <a:t>ZEYTİN AĞACI</a:t>
            </a:r>
            <a:r>
              <a:rPr lang="tr-TR" dirty="0">
                <a:solidFill>
                  <a:schemeClr val="bg2">
                    <a:lumMod val="25000"/>
                  </a:schemeClr>
                </a:solidFill>
                <a:latin typeface="Times New Roman" panose="02020603050405020304" pitchFamily="18" charset="0"/>
                <a:cs typeface="Times New Roman" panose="02020603050405020304" pitchFamily="18" charset="0"/>
              </a:rPr>
              <a:t> </a:t>
            </a:r>
            <a:r>
              <a:rPr lang="tr-TR" b="1" dirty="0">
                <a:solidFill>
                  <a:schemeClr val="bg2">
                    <a:lumMod val="25000"/>
                  </a:schemeClr>
                </a:solidFill>
                <a:latin typeface="Times New Roman" panose="02020603050405020304" pitchFamily="18" charset="0"/>
                <a:cs typeface="Times New Roman" panose="02020603050405020304" pitchFamily="18" charset="0"/>
              </a:rPr>
              <a:t>(OLEA EUROPAEA L.)</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341980653"/>
              </p:ext>
            </p:extLst>
          </p:nvPr>
        </p:nvGraphicFramePr>
        <p:xfrm>
          <a:off x="296779" y="1452281"/>
          <a:ext cx="10980821" cy="1891553"/>
        </p:xfrm>
        <a:graphic>
          <a:graphicData uri="http://schemas.openxmlformats.org/drawingml/2006/table">
            <a:tbl>
              <a:tblPr/>
              <a:tblGrid>
                <a:gridCol w="10980821">
                  <a:extLst>
                    <a:ext uri="{9D8B030D-6E8A-4147-A177-3AD203B41FA5}">
                      <a16:colId xmlns:a16="http://schemas.microsoft.com/office/drawing/2014/main" val="475878741"/>
                    </a:ext>
                  </a:extLst>
                </a:gridCol>
              </a:tblGrid>
              <a:tr h="1891553">
                <a:tc>
                  <a:txBody>
                    <a:bodyPr/>
                    <a:lstStyle/>
                    <a:p>
                      <a:pPr algn="just">
                        <a:lnSpc>
                          <a:spcPct val="100000"/>
                        </a:lnSpc>
                        <a:spcBef>
                          <a:spcPts val="600"/>
                        </a:spcBef>
                        <a:spcAft>
                          <a:spcPts val="600"/>
                        </a:spcAft>
                      </a:pP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Zeytin ağacı ağır ve zahmetli büyümesine karşın uzun ömürlü ve dayanıklı bir ağaç olması nedeni ile adı mitoloji ve botanikte "Ölümsüz </a:t>
                      </a:r>
                      <a:r>
                        <a:rPr lang="tr-T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Ağaç"tır</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Zeytin ağacı ışığı, güneşi ve 15°C üstündeki sıcaklığı sevdiği için en verimli ortam yazları sıcak, kışları ise ılıman geçen iklimlerdir. Çalı görünümündeki zeytin ağacının yapraklarının üst yüzü koyu, alt yüzü ise gümüş rengindedir.</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364175253"/>
                  </a:ext>
                </a:extLst>
              </a:tr>
            </a:tbl>
          </a:graphicData>
        </a:graphic>
      </p:graphicFrame>
      <p:pic>
        <p:nvPicPr>
          <p:cNvPr id="6" name="Resim 5" descr="Zeytin Ağacı Özellikleri Nelerdir, Nasıl Yetiştirilir? - Püf Noktası"/>
          <p:cNvPicPr/>
          <p:nvPr/>
        </p:nvPicPr>
        <p:blipFill>
          <a:blip r:embed="rId2">
            <a:extLst>
              <a:ext uri="{28A0092B-C50C-407E-A947-70E740481C1C}">
                <a14:useLocalDpi xmlns:a14="http://schemas.microsoft.com/office/drawing/2010/main" val="0"/>
              </a:ext>
            </a:extLst>
          </a:blip>
          <a:srcRect/>
          <a:stretch>
            <a:fillRect/>
          </a:stretch>
        </p:blipFill>
        <p:spPr bwMode="auto">
          <a:xfrm>
            <a:off x="4499810" y="3834844"/>
            <a:ext cx="2971151" cy="1994266"/>
          </a:xfrm>
          <a:prstGeom prst="rect">
            <a:avLst/>
          </a:prstGeom>
          <a:noFill/>
          <a:ln>
            <a:noFill/>
          </a:ln>
        </p:spPr>
      </p:pic>
      <p:pic>
        <p:nvPicPr>
          <p:cNvPr id="7" name="Resim 6" descr="Bakanlığın zeytin ağaçları &quot;formülü&quot; çöktü - Güncel - ODATV"/>
          <p:cNvPicPr/>
          <p:nvPr/>
        </p:nvPicPr>
        <p:blipFill rotWithShape="1">
          <a:blip r:embed="rId3">
            <a:extLst>
              <a:ext uri="{28A0092B-C50C-407E-A947-70E740481C1C}">
                <a14:useLocalDpi xmlns:a14="http://schemas.microsoft.com/office/drawing/2010/main" val="0"/>
              </a:ext>
            </a:extLst>
          </a:blip>
          <a:srcRect l="23991"/>
          <a:stretch/>
        </p:blipFill>
        <p:spPr bwMode="auto">
          <a:xfrm>
            <a:off x="1281954" y="3834844"/>
            <a:ext cx="2750806" cy="1994266"/>
          </a:xfrm>
          <a:prstGeom prst="rect">
            <a:avLst/>
          </a:prstGeom>
          <a:noFill/>
          <a:ln>
            <a:noFill/>
          </a:ln>
          <a:extLst>
            <a:ext uri="{53640926-AAD7-44D8-BBD7-CCE9431645EC}">
              <a14:shadowObscured xmlns:a14="http://schemas.microsoft.com/office/drawing/2010/main"/>
            </a:ext>
          </a:extLst>
        </p:spPr>
      </p:pic>
      <p:pic>
        <p:nvPicPr>
          <p:cNvPr id="8" name="Resim 7" descr="ZEYTİN AĞACI"/>
          <p:cNvPicPr/>
          <p:nvPr/>
        </p:nvPicPr>
        <p:blipFill rotWithShape="1">
          <a:blip r:embed="rId4">
            <a:extLst>
              <a:ext uri="{28A0092B-C50C-407E-A947-70E740481C1C}">
                <a14:useLocalDpi xmlns:a14="http://schemas.microsoft.com/office/drawing/2010/main" val="0"/>
              </a:ext>
            </a:extLst>
          </a:blip>
          <a:srcRect l="28760" r="11256"/>
          <a:stretch/>
        </p:blipFill>
        <p:spPr bwMode="auto">
          <a:xfrm>
            <a:off x="8159243" y="3834844"/>
            <a:ext cx="2971151" cy="19942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3028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6800" y="642594"/>
            <a:ext cx="6418729" cy="1371600"/>
          </a:xfrm>
        </p:spPr>
        <p:txBody>
          <a:bodyPr>
            <a:normAutofit/>
          </a:bodyPr>
          <a:lstStyle/>
          <a:p>
            <a:r>
              <a:rPr lang="en-US" b="1" dirty="0">
                <a:solidFill>
                  <a:schemeClr val="bg2">
                    <a:lumMod val="25000"/>
                  </a:schemeClr>
                </a:solidFill>
                <a:latin typeface="Times New Roman" panose="02020603050405020304" pitchFamily="18" charset="0"/>
                <a:cs typeface="Times New Roman" panose="02020603050405020304" pitchFamily="18" charset="0"/>
              </a:rPr>
              <a:t>MUZ (</a:t>
            </a:r>
            <a:r>
              <a:rPr lang="en-US" b="1" i="1" dirty="0">
                <a:solidFill>
                  <a:schemeClr val="bg2">
                    <a:lumMod val="25000"/>
                  </a:schemeClr>
                </a:solidFill>
                <a:latin typeface="Times New Roman" panose="02020603050405020304" pitchFamily="18" charset="0"/>
                <a:cs typeface="Times New Roman" panose="02020603050405020304" pitchFamily="18" charset="0"/>
              </a:rPr>
              <a:t>Musa, Musaceace</a:t>
            </a:r>
            <a:r>
              <a:rPr lang="en-US"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4" name="Dikdörtgen 3"/>
          <p:cNvSpPr/>
          <p:nvPr/>
        </p:nvSpPr>
        <p:spPr>
          <a:xfrm>
            <a:off x="1066800" y="2014194"/>
            <a:ext cx="6096000" cy="3108543"/>
          </a:xfrm>
          <a:prstGeom prst="rect">
            <a:avLst/>
          </a:prstGeom>
        </p:spPr>
        <p:txBody>
          <a:bodyPr>
            <a:spAutoFit/>
          </a:bodyPr>
          <a:lstStyle/>
          <a:p>
            <a:r>
              <a:rPr lang="tr-TR" sz="2400" dirty="0" err="1">
                <a:latin typeface="Times New Roman" panose="02020603050405020304" pitchFamily="18" charset="0"/>
                <a:ea typeface="Calibri" panose="020F0502020204030204" pitchFamily="34" charset="0"/>
              </a:rPr>
              <a:t>Muzgiller</a:t>
            </a:r>
            <a:r>
              <a:rPr lang="tr-TR" sz="2400" dirty="0">
                <a:latin typeface="Times New Roman" panose="02020603050405020304" pitchFamily="18" charset="0"/>
                <a:ea typeface="Calibri" panose="020F0502020204030204" pitchFamily="34" charset="0"/>
              </a:rPr>
              <a:t> familyasından, sıcak bölgelerde yetişen, çok yıllık ve çok büyük bir otsu bitki cinsidir.  Akdeniz kıyısında Manavgat, Alanya ve Anamur çevresinde yaygındır. Ortam sıcaklığı +10°C üzerindeki bölgelerde yaşar ve doğrudan güneş alan nemli toprakları tercih eder. </a:t>
            </a:r>
            <a:r>
              <a:rPr lang="tr-TR" sz="2800" dirty="0">
                <a:solidFill>
                  <a:srgbClr val="6A6A6A"/>
                </a:solidFill>
                <a:effectLst/>
                <a:latin typeface="Helvetica" panose="020B0604020202020204" pitchFamily="34" charset="0"/>
                <a:ea typeface="Calibri" panose="020F0502020204030204" pitchFamily="34" charset="0"/>
                <a:cs typeface="Times New Roman" panose="02020603050405020304" pitchFamily="18" charset="0"/>
              </a:rPr>
              <a:t> </a:t>
            </a:r>
            <a:r>
              <a:rPr lang="tr-TR" sz="2400" dirty="0">
                <a:latin typeface="Times New Roman" panose="02020603050405020304" pitchFamily="18" charset="0"/>
                <a:ea typeface="Calibri" panose="020F0502020204030204" pitchFamily="34" charset="0"/>
              </a:rPr>
              <a:t>B6 vitamini, potasyum ve </a:t>
            </a:r>
            <a:r>
              <a:rPr lang="tr-TR" sz="2400" dirty="0" err="1">
                <a:latin typeface="Times New Roman" panose="02020603050405020304" pitchFamily="18" charset="0"/>
                <a:ea typeface="Calibri" panose="020F0502020204030204" pitchFamily="34" charset="0"/>
              </a:rPr>
              <a:t>folik</a:t>
            </a:r>
            <a:r>
              <a:rPr lang="tr-TR" sz="2400" dirty="0">
                <a:latin typeface="Times New Roman" panose="02020603050405020304" pitchFamily="18" charset="0"/>
                <a:ea typeface="Calibri" panose="020F0502020204030204" pitchFamily="34" charset="0"/>
              </a:rPr>
              <a:t> asit bakımından çok zengin bir meyvedir.</a:t>
            </a:r>
            <a:endParaRPr lang="en-US" sz="2400" dirty="0"/>
          </a:p>
        </p:txBody>
      </p:sp>
      <p:pic>
        <p:nvPicPr>
          <p:cNvPr id="5" name="Resim 4" descr="Tropikal Tarım Meyve Verme Durumunda Muz Fidanı 2 3 Yaş Fiyatı"/>
          <p:cNvPicPr/>
          <p:nvPr/>
        </p:nvPicPr>
        <p:blipFill rotWithShape="1">
          <a:blip r:embed="rId2">
            <a:extLst>
              <a:ext uri="{28A0092B-C50C-407E-A947-70E740481C1C}">
                <a14:useLocalDpi xmlns:a14="http://schemas.microsoft.com/office/drawing/2010/main" val="0"/>
              </a:ext>
            </a:extLst>
          </a:blip>
          <a:srcRect l="13689" t="-334" r="13860" b="4150"/>
          <a:stretch/>
        </p:blipFill>
        <p:spPr bwMode="auto">
          <a:xfrm>
            <a:off x="7924800" y="2014194"/>
            <a:ext cx="3388659" cy="36216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8853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03131" y="1741529"/>
            <a:ext cx="10811353" cy="2149642"/>
          </a:xfrm>
        </p:spPr>
        <p:txBody>
          <a:bodyPr>
            <a:noAutofit/>
          </a:bodyPr>
          <a:lstStyle/>
          <a:p>
            <a:pPr algn="just"/>
            <a:r>
              <a:rPr lang="tr-TR" sz="2400" dirty="0">
                <a:latin typeface="Times New Roman" panose="02020603050405020304" pitchFamily="18" charset="0"/>
                <a:cs typeface="Times New Roman" panose="02020603050405020304" pitchFamily="18" charset="0"/>
              </a:rPr>
              <a:t>Tropik iklime sahip bölgeler yanında, subtropikal iklime don fazla olmaması kaydıyla Akdeniz iklimine sahip çeşitli bölgelerde de yetiştirilir. Taze olarak tüketilir, ayrıca yemeklerde ve salatalarda kullanılır. Çok besleyicidir.  Enerji değeri yüksek bir meyve olan avokado, yağ, lif, protein, vitamin ve mineraller açısından da oldukça zengindir. Bunlara ek olarak oleik asit, folik asit, omega 3 ve 6 içerir.</a:t>
            </a:r>
            <a:endParaRPr lang="en-US" sz="1600" dirty="0">
              <a:latin typeface="Times New Roman" panose="02020603050405020304" pitchFamily="18" charset="0"/>
              <a:cs typeface="Times New Roman" panose="02020603050405020304" pitchFamily="18" charset="0"/>
            </a:endParaRPr>
          </a:p>
        </p:txBody>
      </p:sp>
      <p:sp>
        <p:nvSpPr>
          <p:cNvPr id="4" name="Dikdörtgen 3"/>
          <p:cNvSpPr/>
          <p:nvPr/>
        </p:nvSpPr>
        <p:spPr>
          <a:xfrm>
            <a:off x="865884" y="868840"/>
            <a:ext cx="7888057" cy="769441"/>
          </a:xfrm>
          <a:prstGeom prst="rect">
            <a:avLst/>
          </a:prstGeom>
        </p:spPr>
        <p:txBody>
          <a:bodyPr wrap="none">
            <a:spAutoFit/>
          </a:bodyPr>
          <a:lstStyle/>
          <a:p>
            <a:r>
              <a:rPr lang="tr-TR" sz="4400" b="1" dirty="0">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AVOKADO (</a:t>
            </a:r>
            <a:r>
              <a:rPr lang="tr-TR" sz="4400" b="1" i="1" dirty="0" err="1">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Persea</a:t>
            </a:r>
            <a:r>
              <a:rPr lang="tr-TR" sz="4400" b="1" i="1" dirty="0">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 </a:t>
            </a:r>
            <a:r>
              <a:rPr lang="tr-TR" sz="4400" b="1" i="1" dirty="0" err="1">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americana</a:t>
            </a:r>
            <a:r>
              <a:rPr lang="tr-TR" sz="4400" b="1" dirty="0">
                <a:solidFill>
                  <a:schemeClr val="bg2">
                    <a:lumMod val="25000"/>
                  </a:schemeClr>
                </a:solidFill>
                <a:latin typeface="Times New Roman" panose="02020603050405020304" pitchFamily="18" charset="0"/>
                <a:ea typeface="Calibri" panose="020F0502020204030204" pitchFamily="34" charset="0"/>
                <a:cs typeface="Calibri" panose="020F0502020204030204" pitchFamily="34" charset="0"/>
              </a:rPr>
              <a:t> )</a:t>
            </a:r>
            <a:endParaRPr lang="en-US" sz="4400" dirty="0">
              <a:solidFill>
                <a:schemeClr val="bg2">
                  <a:lumMod val="25000"/>
                </a:schemeClr>
              </a:solidFill>
            </a:endParaRPr>
          </a:p>
        </p:txBody>
      </p:sp>
      <p:pic>
        <p:nvPicPr>
          <p:cNvPr id="5" name="Resim 4" descr="Erdemli'de Avakado Yetiştiriciliği Ziyareti - Akdeniz Naturel Yaşam Derneğ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131" y="4097639"/>
            <a:ext cx="3108810" cy="2063666"/>
          </a:xfrm>
          <a:prstGeom prst="rect">
            <a:avLst/>
          </a:prstGeom>
          <a:noFill/>
          <a:ln>
            <a:noFill/>
          </a:ln>
        </p:spPr>
      </p:pic>
      <p:pic>
        <p:nvPicPr>
          <p:cNvPr id="6" name="Resim 5" descr="Avakado nasıl yenir? Kahvaltıda, yemeklerde nasıl tüketilir?Keşfet"/>
          <p:cNvPicPr/>
          <p:nvPr/>
        </p:nvPicPr>
        <p:blipFill>
          <a:blip r:embed="rId3">
            <a:extLst>
              <a:ext uri="{28A0092B-C50C-407E-A947-70E740481C1C}">
                <a14:useLocalDpi xmlns:a14="http://schemas.microsoft.com/office/drawing/2010/main" val="0"/>
              </a:ext>
            </a:extLst>
          </a:blip>
          <a:srcRect/>
          <a:stretch>
            <a:fillRect/>
          </a:stretch>
        </p:blipFill>
        <p:spPr bwMode="auto">
          <a:xfrm>
            <a:off x="4454104" y="4097667"/>
            <a:ext cx="3001597" cy="2063638"/>
          </a:xfrm>
          <a:prstGeom prst="rect">
            <a:avLst/>
          </a:prstGeom>
          <a:noFill/>
          <a:ln>
            <a:noFill/>
          </a:ln>
        </p:spPr>
      </p:pic>
      <p:pic>
        <p:nvPicPr>
          <p:cNvPr id="7" name="Resim 6" descr="Avakado Yetiştiriciliği Kazandıracak"/>
          <p:cNvPicPr/>
          <p:nvPr/>
        </p:nvPicPr>
        <p:blipFill>
          <a:blip r:embed="rId4">
            <a:extLst>
              <a:ext uri="{28A0092B-C50C-407E-A947-70E740481C1C}">
                <a14:useLocalDpi xmlns:a14="http://schemas.microsoft.com/office/drawing/2010/main" val="0"/>
              </a:ext>
            </a:extLst>
          </a:blip>
          <a:srcRect/>
          <a:stretch>
            <a:fillRect/>
          </a:stretch>
        </p:blipFill>
        <p:spPr bwMode="auto">
          <a:xfrm>
            <a:off x="7997864" y="4097639"/>
            <a:ext cx="3336758" cy="2063666"/>
          </a:xfrm>
          <a:prstGeom prst="rect">
            <a:avLst/>
          </a:prstGeom>
          <a:noFill/>
          <a:ln>
            <a:noFill/>
          </a:ln>
        </p:spPr>
      </p:pic>
    </p:spTree>
    <p:extLst>
      <p:ext uri="{BB962C8B-B14F-4D97-AF65-F5344CB8AC3E}">
        <p14:creationId xmlns:p14="http://schemas.microsoft.com/office/powerpoint/2010/main" val="1386697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99697" y="1003350"/>
            <a:ext cx="8548255" cy="1371600"/>
          </a:xfrm>
        </p:spPr>
        <p:txBody>
          <a:bodyPr>
            <a:normAutofit/>
          </a:bodyPr>
          <a:lstStyle/>
          <a:p>
            <a:pPr algn="ctr"/>
            <a:r>
              <a:rPr lang="en-US" b="1" dirty="0">
                <a:solidFill>
                  <a:schemeClr val="bg2">
                    <a:lumMod val="25000"/>
                  </a:schemeClr>
                </a:solidFill>
                <a:latin typeface="Times New Roman" panose="02020603050405020304" pitchFamily="18" charset="0"/>
                <a:cs typeface="Times New Roman" panose="02020603050405020304" pitchFamily="18" charset="0"/>
              </a:rPr>
              <a:t>BÖLGEMIZDE YAŞAYAN HAYVAN TÜRLERI</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928" y="2290609"/>
            <a:ext cx="5895476" cy="3932237"/>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6079">
            <a:off x="8310852" y="2862232"/>
            <a:ext cx="3093149" cy="2788989"/>
          </a:xfrm>
          <a:prstGeom prst="rect">
            <a:avLst/>
          </a:prstGeom>
        </p:spPr>
      </p:pic>
    </p:spTree>
    <p:extLst>
      <p:ext uri="{BB962C8B-B14F-4D97-AF65-F5344CB8AC3E}">
        <p14:creationId xmlns:p14="http://schemas.microsoft.com/office/powerpoint/2010/main" val="3660663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p:cNvGraphicFramePr>
            <a:graphicFrameLocks noGrp="1"/>
          </p:cNvGraphicFramePr>
          <p:nvPr>
            <p:ph idx="1"/>
            <p:extLst>
              <p:ext uri="{D42A27DB-BD31-4B8C-83A1-F6EECF244321}">
                <p14:modId xmlns:p14="http://schemas.microsoft.com/office/powerpoint/2010/main" val="4293160026"/>
              </p:ext>
            </p:extLst>
          </p:nvPr>
        </p:nvGraphicFramePr>
        <p:xfrm>
          <a:off x="699247" y="710539"/>
          <a:ext cx="10694894" cy="1341120"/>
        </p:xfrm>
        <a:graphic>
          <a:graphicData uri="http://schemas.openxmlformats.org/drawingml/2006/table">
            <a:tbl>
              <a:tblPr/>
              <a:tblGrid>
                <a:gridCol w="10694894">
                  <a:extLst>
                    <a:ext uri="{9D8B030D-6E8A-4147-A177-3AD203B41FA5}">
                      <a16:colId xmlns:a16="http://schemas.microsoft.com/office/drawing/2014/main" val="3174500966"/>
                    </a:ext>
                  </a:extLst>
                </a:gridCol>
              </a:tblGrid>
              <a:tr h="0">
                <a:tc>
                  <a:txBody>
                    <a:bodyPr/>
                    <a:lstStyle/>
                    <a:p>
                      <a:pPr algn="l">
                        <a:lnSpc>
                          <a:spcPct val="100000"/>
                        </a:lnSpc>
                        <a:spcBef>
                          <a:spcPts val="600"/>
                        </a:spcBef>
                        <a:spcAft>
                          <a:spcPts val="600"/>
                        </a:spcAft>
                      </a:pPr>
                      <a:r>
                        <a:rPr lang="tr-TR" sz="4400" b="1" dirty="0">
                          <a:solidFill>
                            <a:schemeClr val="bg2">
                              <a:lumMod val="25000"/>
                            </a:schemeClr>
                          </a:solidFill>
                          <a:effectLst/>
                          <a:latin typeface="Times New Roman" panose="02020603050405020304" pitchFamily="18" charset="0"/>
                          <a:ea typeface="Calibri" panose="020F0502020204030204" pitchFamily="34" charset="0"/>
                          <a:cs typeface="Calibri" panose="020F0502020204030204" pitchFamily="34" charset="0"/>
                        </a:rPr>
                        <a:t>ARAP BÜLBÜLÜ (</a:t>
                      </a:r>
                      <a:r>
                        <a:rPr lang="tr-TR" sz="4400" b="1" i="1" dirty="0" err="1">
                          <a:solidFill>
                            <a:schemeClr val="bg2">
                              <a:lumMod val="25000"/>
                            </a:schemeClr>
                          </a:solidFill>
                          <a:effectLst/>
                          <a:latin typeface="Times New Roman" panose="02020603050405020304" pitchFamily="18" charset="0"/>
                          <a:ea typeface="Calibri" panose="020F0502020204030204" pitchFamily="34" charset="0"/>
                          <a:cs typeface="Calibri" panose="020F0502020204030204" pitchFamily="34" charset="0"/>
                        </a:rPr>
                        <a:t>Pycnonotus</a:t>
                      </a:r>
                      <a:r>
                        <a:rPr lang="tr-TR" sz="4400" b="1" i="1" dirty="0">
                          <a:solidFill>
                            <a:schemeClr val="bg2">
                              <a:lumMod val="25000"/>
                            </a:schemeClr>
                          </a:solidFill>
                          <a:effectLst/>
                          <a:latin typeface="Times New Roman" panose="02020603050405020304" pitchFamily="18" charset="0"/>
                          <a:ea typeface="Calibri" panose="020F0502020204030204" pitchFamily="34" charset="0"/>
                          <a:cs typeface="Calibri" panose="020F0502020204030204" pitchFamily="34" charset="0"/>
                        </a:rPr>
                        <a:t> </a:t>
                      </a:r>
                      <a:r>
                        <a:rPr lang="tr-TR" sz="4400" b="1" i="1" dirty="0" err="1">
                          <a:solidFill>
                            <a:schemeClr val="bg2">
                              <a:lumMod val="25000"/>
                            </a:schemeClr>
                          </a:solidFill>
                          <a:effectLst/>
                          <a:latin typeface="Times New Roman" panose="02020603050405020304" pitchFamily="18" charset="0"/>
                          <a:ea typeface="Calibri" panose="020F0502020204030204" pitchFamily="34" charset="0"/>
                          <a:cs typeface="Calibri" panose="020F0502020204030204" pitchFamily="34" charset="0"/>
                        </a:rPr>
                        <a:t>Xanthopygos</a:t>
                      </a:r>
                      <a:r>
                        <a:rPr lang="tr-TR" sz="4400" b="1" dirty="0">
                          <a:solidFill>
                            <a:schemeClr val="bg2">
                              <a:lumMod val="25000"/>
                            </a:schemeClr>
                          </a:solidFill>
                          <a:effectLst/>
                          <a:latin typeface="Times New Roman" panose="02020603050405020304" pitchFamily="18" charset="0"/>
                          <a:ea typeface="Calibri" panose="020F0502020204030204" pitchFamily="34" charset="0"/>
                          <a:cs typeface="Calibri" panose="020F0502020204030204" pitchFamily="34" charset="0"/>
                        </a:rPr>
                        <a:t>)</a:t>
                      </a:r>
                      <a:endParaRPr lang="en-US" sz="4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339360938"/>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439494309"/>
              </p:ext>
            </p:extLst>
          </p:nvPr>
        </p:nvGraphicFramePr>
        <p:xfrm>
          <a:off x="5440161" y="2265223"/>
          <a:ext cx="6120064" cy="3657600"/>
        </p:xfrm>
        <a:graphic>
          <a:graphicData uri="http://schemas.openxmlformats.org/drawingml/2006/table">
            <a:tbl>
              <a:tblPr/>
              <a:tblGrid>
                <a:gridCol w="6120064">
                  <a:extLst>
                    <a:ext uri="{9D8B030D-6E8A-4147-A177-3AD203B41FA5}">
                      <a16:colId xmlns:a16="http://schemas.microsoft.com/office/drawing/2014/main" val="2138083379"/>
                    </a:ext>
                  </a:extLst>
                </a:gridCol>
              </a:tblGrid>
              <a:tr h="0">
                <a:tc>
                  <a:txBody>
                    <a:bodyPr/>
                    <a:lstStyle/>
                    <a:p>
                      <a:pPr algn="just">
                        <a:lnSpc>
                          <a:spcPct val="100000"/>
                        </a:lnSpc>
                        <a:spcBef>
                          <a:spcPts val="600"/>
                        </a:spcBef>
                        <a:spcAft>
                          <a:spcPts val="0"/>
                        </a:spcAft>
                      </a:pP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Yetişkin bir Arap bülbülü 10 ile 15 santim arasındadır. Arap Bülbülü sıcak iklimlerde yaşamayı sever. Arap Bülbülünün başı, gözü ve kuyruğu siyahtır. Beyaz göz halkası ve kuyruğunun altındaki sarı bölgelerle hemen diğer kuşlardan ayırt edilebilir. Arap Bülbülü etçil bir kuş türüdür. Etçil beslenmelerinin yanında sebze ve meyve ürünleri ile bakılabilir. Sabahları ve özellikle ikindi sonraları ötüşleri ile meşhurdurlar</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037300716"/>
                  </a:ext>
                </a:extLst>
              </a:tr>
            </a:tbl>
          </a:graphicData>
        </a:graphic>
      </p:graphicFrame>
      <p:pic>
        <p:nvPicPr>
          <p:cNvPr id="10" name="Resim 9" descr="Arap Bülbülü Türleri ve Özellikleri"/>
          <p:cNvPicPr/>
          <p:nvPr/>
        </p:nvPicPr>
        <p:blipFill>
          <a:blip r:embed="rId2">
            <a:extLst>
              <a:ext uri="{28A0092B-C50C-407E-A947-70E740481C1C}">
                <a14:useLocalDpi xmlns:a14="http://schemas.microsoft.com/office/drawing/2010/main" val="0"/>
              </a:ext>
            </a:extLst>
          </a:blip>
          <a:srcRect/>
          <a:stretch>
            <a:fillRect/>
          </a:stretch>
        </p:blipFill>
        <p:spPr bwMode="auto">
          <a:xfrm>
            <a:off x="699247" y="2381765"/>
            <a:ext cx="4446494" cy="3274964"/>
          </a:xfrm>
          <a:prstGeom prst="rect">
            <a:avLst/>
          </a:prstGeom>
          <a:noFill/>
          <a:ln>
            <a:noFill/>
          </a:ln>
        </p:spPr>
      </p:pic>
    </p:spTree>
    <p:extLst>
      <p:ext uri="{BB962C8B-B14F-4D97-AF65-F5344CB8AC3E}">
        <p14:creationId xmlns:p14="http://schemas.microsoft.com/office/powerpoint/2010/main" val="1882098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2691374364"/>
              </p:ext>
            </p:extLst>
          </p:nvPr>
        </p:nvGraphicFramePr>
        <p:xfrm>
          <a:off x="778042" y="842681"/>
          <a:ext cx="10562311" cy="1059913"/>
        </p:xfrm>
        <a:graphic>
          <a:graphicData uri="http://schemas.openxmlformats.org/drawingml/2006/table">
            <a:tbl>
              <a:tblPr/>
              <a:tblGrid>
                <a:gridCol w="10562311">
                  <a:extLst>
                    <a:ext uri="{9D8B030D-6E8A-4147-A177-3AD203B41FA5}">
                      <a16:colId xmlns:a16="http://schemas.microsoft.com/office/drawing/2014/main" val="3503948443"/>
                    </a:ext>
                  </a:extLst>
                </a:gridCol>
              </a:tblGrid>
              <a:tr h="1059913">
                <a:tc>
                  <a:txBody>
                    <a:bodyPr/>
                    <a:lstStyle/>
                    <a:p>
                      <a:pPr algn="l">
                        <a:lnSpc>
                          <a:spcPct val="100000"/>
                        </a:lnSpc>
                        <a:spcBef>
                          <a:spcPts val="600"/>
                        </a:spcBef>
                        <a:spcAft>
                          <a:spcPts val="600"/>
                        </a:spcAft>
                      </a:pPr>
                      <a:r>
                        <a:rPr lang="tr-TR" sz="3200" b="1" dirty="0">
                          <a:solidFill>
                            <a:schemeClr val="bg2">
                              <a:lumMod val="25000"/>
                            </a:schemeClr>
                          </a:solidFill>
                          <a:effectLst/>
                          <a:latin typeface="Times New Roman" panose="02020603050405020304" pitchFamily="18" charset="0"/>
                          <a:ea typeface="Calibri" panose="020F0502020204030204" pitchFamily="34" charset="0"/>
                          <a:cs typeface="Calibri" panose="020F0502020204030204" pitchFamily="34" charset="0"/>
                        </a:rPr>
                        <a:t>SİNİ KAMLUMBAĞASI (</a:t>
                      </a:r>
                      <a:r>
                        <a:rPr lang="tr-TR" sz="3200" b="1" i="1" dirty="0">
                          <a:solidFill>
                            <a:schemeClr val="bg2">
                              <a:lumMod val="25000"/>
                            </a:schemeClr>
                          </a:solidFill>
                          <a:effectLst/>
                          <a:latin typeface="Times New Roman" panose="02020603050405020304" pitchFamily="18" charset="0"/>
                          <a:ea typeface="Calibri" panose="020F0502020204030204" pitchFamily="34" charset="0"/>
                          <a:cs typeface="Calibri" panose="020F0502020204030204" pitchFamily="34" charset="0"/>
                        </a:rPr>
                        <a:t>Caretta Caretta</a:t>
                      </a:r>
                      <a:r>
                        <a:rPr lang="tr-TR" sz="3200" b="1" dirty="0">
                          <a:solidFill>
                            <a:schemeClr val="bg2">
                              <a:lumMod val="25000"/>
                            </a:schemeClr>
                          </a:solidFill>
                          <a:effectLst/>
                          <a:latin typeface="Times New Roman" panose="02020603050405020304" pitchFamily="18" charset="0"/>
                          <a:ea typeface="Calibri" panose="020F0502020204030204" pitchFamily="34" charset="0"/>
                          <a:cs typeface="Calibri" panose="020F0502020204030204" pitchFamily="34" charset="0"/>
                        </a:rPr>
                        <a:t>)</a:t>
                      </a:r>
                      <a:endParaRPr lang="en-US" sz="32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905321082"/>
                  </a:ext>
                </a:extLst>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val="647073687"/>
              </p:ext>
            </p:extLst>
          </p:nvPr>
        </p:nvGraphicFramePr>
        <p:xfrm>
          <a:off x="6898105" y="1902594"/>
          <a:ext cx="4515852" cy="2560320"/>
        </p:xfrm>
        <a:graphic>
          <a:graphicData uri="http://schemas.openxmlformats.org/drawingml/2006/table">
            <a:tbl>
              <a:tblPr/>
              <a:tblGrid>
                <a:gridCol w="4515852">
                  <a:extLst>
                    <a:ext uri="{9D8B030D-6E8A-4147-A177-3AD203B41FA5}">
                      <a16:colId xmlns:a16="http://schemas.microsoft.com/office/drawing/2014/main" val="3543745485"/>
                    </a:ext>
                  </a:extLst>
                </a:gridCol>
              </a:tblGrid>
              <a:tr h="0">
                <a:tc>
                  <a:txBody>
                    <a:bodyPr/>
                    <a:lstStyle/>
                    <a:p>
                      <a:pPr algn="just">
                        <a:lnSpc>
                          <a:spcPct val="100000"/>
                        </a:lnSpc>
                        <a:spcBef>
                          <a:spcPts val="600"/>
                        </a:spcBef>
                        <a:spcAft>
                          <a:spcPts val="600"/>
                        </a:spcAft>
                      </a:pPr>
                      <a:r>
                        <a:rPr lang="tr-T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Caretta</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caretta</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Caretta</a:t>
                      </a:r>
                      <a:r>
                        <a:rPr lang="tr-T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cinsine bağlı bir deniz kaplumbağası türüdür. Sırt tarafı kırmızımsı kahverengi, alt tarafı ise beyazımsı açık sarı renklidir. Dünyada soyu tükenmekte olan canlılar listesinde yer almaktadır.</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423514544"/>
                  </a:ext>
                </a:extLst>
              </a:tr>
            </a:tbl>
          </a:graphicData>
        </a:graphic>
      </p:graphicFrame>
      <p:pic>
        <p:nvPicPr>
          <p:cNvPr id="8" name="Resim 7" descr="Caretta carettalar, Antalya Körfezi'ni deniz analarından koruyor - Son  Dakika Haberleri"/>
          <p:cNvPicPr/>
          <p:nvPr/>
        </p:nvPicPr>
        <p:blipFill>
          <a:blip r:embed="rId2">
            <a:extLst>
              <a:ext uri="{28A0092B-C50C-407E-A947-70E740481C1C}">
                <a14:useLocalDpi xmlns:a14="http://schemas.microsoft.com/office/drawing/2010/main" val="0"/>
              </a:ext>
            </a:extLst>
          </a:blip>
          <a:srcRect/>
          <a:stretch>
            <a:fillRect/>
          </a:stretch>
        </p:blipFill>
        <p:spPr bwMode="auto">
          <a:xfrm>
            <a:off x="724395" y="1902594"/>
            <a:ext cx="5334802" cy="3066416"/>
          </a:xfrm>
          <a:prstGeom prst="rect">
            <a:avLst/>
          </a:prstGeom>
          <a:noFill/>
          <a:ln>
            <a:noFill/>
          </a:ln>
        </p:spPr>
      </p:pic>
    </p:spTree>
    <p:extLst>
      <p:ext uri="{BB962C8B-B14F-4D97-AF65-F5344CB8AC3E}">
        <p14:creationId xmlns:p14="http://schemas.microsoft.com/office/powerpoint/2010/main" val="2296787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23280" y="731520"/>
            <a:ext cx="9693707" cy="1151068"/>
          </a:xfrm>
        </p:spPr>
        <p:txBody>
          <a:bodyPr>
            <a:normAutofit/>
          </a:bodyPr>
          <a:lstStyle/>
          <a:p>
            <a:r>
              <a:rPr lang="tr-TR" b="1" dirty="0">
                <a:solidFill>
                  <a:schemeClr val="bg2">
                    <a:lumMod val="25000"/>
                  </a:schemeClr>
                </a:solidFill>
                <a:latin typeface="Times New Roman" panose="02020603050405020304" pitchFamily="18" charset="0"/>
                <a:cs typeface="Times New Roman" panose="02020603050405020304" pitchFamily="18" charset="0"/>
              </a:rPr>
              <a:t>KUMRU (</a:t>
            </a:r>
            <a:r>
              <a:rPr lang="tr-TR" b="1" i="1" dirty="0">
                <a:solidFill>
                  <a:schemeClr val="bg2">
                    <a:lumMod val="25000"/>
                  </a:schemeClr>
                </a:solidFill>
                <a:latin typeface="Times New Roman" panose="02020603050405020304" pitchFamily="18" charset="0"/>
                <a:cs typeface="Times New Roman" panose="02020603050405020304" pitchFamily="18" charset="0"/>
              </a:rPr>
              <a:t>Streptopelıa Decaocto</a:t>
            </a:r>
            <a:r>
              <a:rPr lang="tr-TR" b="1" dirty="0">
                <a:solidFill>
                  <a:schemeClr val="bg2">
                    <a:lumMod val="25000"/>
                  </a:schemeClr>
                </a:solidFill>
                <a:latin typeface="Times New Roman" panose="02020603050405020304" pitchFamily="18" charset="0"/>
                <a:cs typeface="Times New Roman" panose="02020603050405020304" pitchFamily="18" charset="0"/>
              </a:rPr>
              <a:t>)</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7283116" y="2103120"/>
            <a:ext cx="4604084" cy="3498850"/>
          </a:xfrm>
        </p:spPr>
        <p:txBody>
          <a:bodyPr>
            <a:normAutofit/>
          </a:bodyPr>
          <a:lstStyle/>
          <a:p>
            <a:pPr marL="0" indent="0">
              <a:buNone/>
            </a:pPr>
            <a:r>
              <a:rPr lang="tr-TR" sz="2400" dirty="0">
                <a:latin typeface="Times New Roman" panose="02020603050405020304" pitchFamily="18" charset="0"/>
                <a:cs typeface="Times New Roman" panose="02020603050405020304" pitchFamily="18" charset="0"/>
              </a:rPr>
              <a:t>Kumru kuşları, güvercinlere göre daha minik bir yapıya sahiptir. Kumru kuşları, kiremit renginde tüyleri ile genel olarak herkesin sürekli gördüğü kuşlar arasındadır. Yılda iki kere yavru verirler.</a:t>
            </a:r>
            <a:endParaRPr lang="en-US" sz="2400" dirty="0">
              <a:latin typeface="Times New Roman" panose="02020603050405020304" pitchFamily="18" charset="0"/>
              <a:cs typeface="Times New Roman" panose="02020603050405020304" pitchFamily="18" charset="0"/>
            </a:endParaRPr>
          </a:p>
        </p:txBody>
      </p:sp>
      <p:pic>
        <p:nvPicPr>
          <p:cNvPr id="4" name="Resim 3" descr="Kumru Kuşu Türleri ve Özellikleri"/>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03120"/>
            <a:ext cx="5192395" cy="3498850"/>
          </a:xfrm>
          <a:prstGeom prst="rect">
            <a:avLst/>
          </a:prstGeom>
          <a:noFill/>
          <a:ln>
            <a:noFill/>
          </a:ln>
        </p:spPr>
      </p:pic>
    </p:spTree>
    <p:extLst>
      <p:ext uri="{BB962C8B-B14F-4D97-AF65-F5344CB8AC3E}">
        <p14:creationId xmlns:p14="http://schemas.microsoft.com/office/powerpoint/2010/main" val="2253960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32421" y="1302718"/>
            <a:ext cx="6082144" cy="4264103"/>
          </a:xfrm>
        </p:spPr>
        <p:txBody>
          <a:bodyPr>
            <a:noAutofit/>
          </a:bodyPr>
          <a:lstStyle/>
          <a:p>
            <a:pPr marL="0" indent="0" algn="ctr">
              <a:buNone/>
            </a:pPr>
            <a:r>
              <a:rPr lang="tr-TR" sz="2800" b="1" dirty="0">
                <a:solidFill>
                  <a:schemeClr val="bg2">
                    <a:lumMod val="25000"/>
                  </a:schemeClr>
                </a:solidFill>
                <a:latin typeface="Times New Roman" panose="02020603050405020304" pitchFamily="18" charset="0"/>
                <a:cs typeface="Times New Roman" panose="02020603050405020304" pitchFamily="18" charset="0"/>
              </a:rPr>
              <a:t>Çevre politikamız çerçevesinde doğal alanlarımız ve kültürel yaşamımıza ek olarak;</a:t>
            </a:r>
            <a:endParaRPr lang="en-US" sz="2800" b="1" dirty="0">
              <a:solidFill>
                <a:schemeClr val="bg2">
                  <a:lumMod val="25000"/>
                </a:schemeClr>
              </a:solidFill>
              <a:latin typeface="Times New Roman" panose="02020603050405020304" pitchFamily="18" charset="0"/>
              <a:cs typeface="Times New Roman" panose="02020603050405020304" pitchFamily="18" charset="0"/>
            </a:endParaRPr>
          </a:p>
          <a:p>
            <a:pPr marL="0" indent="0" algn="ctr">
              <a:buNone/>
            </a:pPr>
            <a:r>
              <a:rPr lang="tr-TR" sz="2800" dirty="0">
                <a:solidFill>
                  <a:schemeClr val="bg2">
                    <a:lumMod val="25000"/>
                  </a:schemeClr>
                </a:solidFill>
                <a:latin typeface="Times New Roman" panose="02020603050405020304" pitchFamily="18" charset="0"/>
                <a:cs typeface="Times New Roman" panose="02020603050405020304" pitchFamily="18" charset="0"/>
              </a:rPr>
              <a:t>Yaşadığımız çevreyi korumak ve devamlılığını sağlamak için faaliyetlerimizin yürütülmesi esnasında çevreye olumsuz etkilerimizi tespit edip ve olası tehlikeleri ve atıklarımızı kontrol altına almak için çabalıyoruz.</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a:p>
            <a:pPr algn="ct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7543" y="1401330"/>
            <a:ext cx="3844637" cy="3844637"/>
          </a:xfrm>
          <a:prstGeom prst="rect">
            <a:avLst/>
          </a:prstGeom>
        </p:spPr>
      </p:pic>
    </p:spTree>
    <p:extLst>
      <p:ext uri="{BB962C8B-B14F-4D97-AF65-F5344CB8AC3E}">
        <p14:creationId xmlns:p14="http://schemas.microsoft.com/office/powerpoint/2010/main" val="149780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43527" y="797979"/>
            <a:ext cx="10058400" cy="2936838"/>
          </a:xfrm>
        </p:spPr>
        <p:txBody>
          <a:bodyPr>
            <a:normAutofit/>
          </a:bodyPr>
          <a:lstStyle/>
          <a:p>
            <a:pPr marL="0" indent="0" algn="ctr">
              <a:buNone/>
            </a:pPr>
            <a:r>
              <a:rPr lang="tr-TR" sz="2800" dirty="0">
                <a:solidFill>
                  <a:schemeClr val="bg2">
                    <a:lumMod val="25000"/>
                  </a:schemeClr>
                </a:solidFill>
                <a:latin typeface="Times New Roman" panose="02020603050405020304" pitchFamily="18" charset="0"/>
                <a:cs typeface="Times New Roman" panose="02020603050405020304" pitchFamily="18" charset="0"/>
              </a:rPr>
              <a:t>Atıklarımızı kaynağında ayırmaya özen gösterip, böylece daha fazla atığın geri dönüşüm şansına sahip olacağını, doğaya zarar vermeden yok edilebileceğinin bilincinde, atık miktarı ve kullanılan zararlı madde miktarını en aza indirgemeye çalışarak çevre kirliliğinin önüne geçmeyi hedefliyoruz. </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a:p>
            <a:pPr marL="0" indent="0" algn="ctr">
              <a:buNone/>
            </a:pPr>
            <a:r>
              <a:rPr lang="tr-TR" sz="2800" dirty="0">
                <a:solidFill>
                  <a:schemeClr val="bg2">
                    <a:lumMod val="25000"/>
                  </a:schemeClr>
                </a:solidFill>
                <a:latin typeface="Times New Roman" panose="02020603050405020304" pitchFamily="18" charset="0"/>
                <a:cs typeface="Times New Roman" panose="02020603050405020304" pitchFamily="18" charset="0"/>
              </a:rPr>
              <a:t>Sizde bu konuda bize katılın, atıklarınızı ayrıştırın.</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a:p>
            <a:pPr marL="0" indent="0">
              <a:buNone/>
            </a:pPr>
            <a:endParaRPr lang="en-US" sz="28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7298" y="3658740"/>
            <a:ext cx="2673928" cy="2673928"/>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963" y="3734817"/>
            <a:ext cx="2678445" cy="2678445"/>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514" y="4287628"/>
            <a:ext cx="1677678" cy="1572822"/>
          </a:xfrm>
          <a:prstGeom prst="rect">
            <a:avLst/>
          </a:prstGeom>
        </p:spPr>
      </p:pic>
    </p:spTree>
    <p:extLst>
      <p:ext uri="{BB962C8B-B14F-4D97-AF65-F5344CB8AC3E}">
        <p14:creationId xmlns:p14="http://schemas.microsoft.com/office/powerpoint/2010/main" val="868579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6800" y="891976"/>
            <a:ext cx="10058400" cy="1371600"/>
          </a:xfrm>
        </p:spPr>
        <p:txBody>
          <a:bodyPr>
            <a:noAutofit/>
          </a:bodyPr>
          <a:lstStyle/>
          <a:p>
            <a:r>
              <a:rPr lang="tr-TR" sz="5400" b="1" dirty="0">
                <a:solidFill>
                  <a:schemeClr val="bg2">
                    <a:lumMod val="25000"/>
                  </a:schemeClr>
                </a:solidFill>
                <a:latin typeface="Times New Roman" panose="02020603050405020304" pitchFamily="18" charset="0"/>
              </a:rPr>
              <a:t>Çevre Politikamız</a:t>
            </a:r>
            <a:endParaRPr lang="en-US" sz="5400" b="1" dirty="0">
              <a:solidFill>
                <a:schemeClr val="bg2">
                  <a:lumMod val="25000"/>
                </a:schemeClr>
              </a:solidFill>
              <a:latin typeface="Times New Roman" panose="02020603050405020304" pitchFamily="18" charset="0"/>
            </a:endParaRPr>
          </a:p>
        </p:txBody>
      </p:sp>
      <p:sp>
        <p:nvSpPr>
          <p:cNvPr id="3" name="İçerik Yer Tutucusu 2"/>
          <p:cNvSpPr>
            <a:spLocks noGrp="1"/>
          </p:cNvSpPr>
          <p:nvPr>
            <p:ph idx="1"/>
          </p:nvPr>
        </p:nvSpPr>
        <p:spPr>
          <a:xfrm>
            <a:off x="1066800" y="2411506"/>
            <a:ext cx="10058400" cy="3316941"/>
          </a:xfrm>
        </p:spPr>
        <p:txBody>
          <a:bodyPr>
            <a:normAutofit/>
          </a:bodyPr>
          <a:lstStyle/>
          <a:p>
            <a:pPr marL="0" indent="0" algn="just">
              <a:buNone/>
            </a:pPr>
            <a:r>
              <a:rPr lang="tr-TR" sz="2800" dirty="0">
                <a:latin typeface="Times New Roman" panose="02020603050405020304" pitchFamily="18" charset="0"/>
                <a:cs typeface="Times New Roman" panose="02020603050405020304" pitchFamily="18" charset="0"/>
              </a:rPr>
              <a:t>Otel olarak doğal kaynakları ve çevreyi koruma bilinci ile çevreye olan olumsuz etkilerimizi en aza indirgemeyi hedefliyoruz. Bu kapsamda yasal düzenlemeler çerçevesinde çevreye verdiğimiz zararın etkisini değerlendiriyor ve kirliliği azaltacak yöntemler geliştiriyoruz. Misafirlerimizin, çalışanlarımızın ve tedarikçilerimizin çevre politikamıza katılımını sağlamak için çalışmalar yapıyor, bir yaşam kültürü haline gelmesi için çalışıyoruz.</a:t>
            </a:r>
            <a:endParaRPr lang="en-US" sz="2800"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7607" y="286461"/>
            <a:ext cx="2582630" cy="2582630"/>
          </a:xfrm>
          <a:prstGeom prst="rect">
            <a:avLst/>
          </a:prstGeom>
        </p:spPr>
      </p:pic>
    </p:spTree>
    <p:extLst>
      <p:ext uri="{BB962C8B-B14F-4D97-AF65-F5344CB8AC3E}">
        <p14:creationId xmlns:p14="http://schemas.microsoft.com/office/powerpoint/2010/main" val="1526269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914401" y="2105343"/>
            <a:ext cx="5245767" cy="3416320"/>
          </a:xfrm>
          <a:prstGeom prst="rect">
            <a:avLst/>
          </a:prstGeom>
        </p:spPr>
        <p:txBody>
          <a:bodyPr wrap="square">
            <a:spAutoFit/>
          </a:bodyPr>
          <a:lstStyle/>
          <a:p>
            <a:pPr algn="just"/>
            <a:r>
              <a:rPr lang="tr-TR" sz="2400" dirty="0">
                <a:latin typeface="Times New Roman" panose="02020603050405020304" pitchFamily="18" charset="0"/>
                <a:cs typeface="Times New Roman" panose="02020603050405020304" pitchFamily="18" charset="0"/>
              </a:rPr>
              <a:t>Tıbbi atıklar patolojik atıklar, kesici-delici katı atıklar ve bulaşıcı atıklar olarak üç grupta yer alan her türlü insan ve </a:t>
            </a:r>
            <a:r>
              <a:rPr lang="tr-TR" sz="2400">
                <a:latin typeface="Times New Roman" panose="02020603050405020304" pitchFamily="18" charset="0"/>
                <a:cs typeface="Times New Roman" panose="02020603050405020304" pitchFamily="18" charset="0"/>
              </a:rPr>
              <a:t>çevre sağlığına </a:t>
            </a:r>
            <a:r>
              <a:rPr lang="tr-TR" sz="2400" dirty="0">
                <a:latin typeface="Times New Roman" panose="02020603050405020304" pitchFamily="18" charset="0"/>
                <a:cs typeface="Times New Roman" panose="02020603050405020304" pitchFamily="18" charset="0"/>
              </a:rPr>
              <a:t>zarar veren atık türleridir. Bu atıkların gerekli şekilde toplanarak imha edilmesi için kullanmadığınız bu tip zararlı atıkları lütfen oda görevlisine teslim ediniz.</a:t>
            </a:r>
            <a:endParaRPr lang="en-US" sz="2400" dirty="0">
              <a:latin typeface="Times New Roman" panose="02020603050405020304" pitchFamily="18" charset="0"/>
              <a:cs typeface="Times New Roman" panose="02020603050405020304" pitchFamily="18" charset="0"/>
            </a:endParaRPr>
          </a:p>
        </p:txBody>
      </p:sp>
      <p:sp>
        <p:nvSpPr>
          <p:cNvPr id="7" name="Dikdörtgen 6"/>
          <p:cNvSpPr/>
          <p:nvPr/>
        </p:nvSpPr>
        <p:spPr>
          <a:xfrm>
            <a:off x="914401" y="752617"/>
            <a:ext cx="3257430" cy="769441"/>
          </a:xfrm>
          <a:prstGeom prst="rect">
            <a:avLst/>
          </a:prstGeom>
        </p:spPr>
        <p:txBody>
          <a:bodyPr wrap="none">
            <a:spAutoFit/>
          </a:bodyPr>
          <a:lstStyle/>
          <a:p>
            <a:r>
              <a:rPr lang="tr-TR" sz="4400" b="1" dirty="0">
                <a:solidFill>
                  <a:schemeClr val="bg2">
                    <a:lumMod val="25000"/>
                  </a:schemeClr>
                </a:solidFill>
                <a:latin typeface="Times New Roman" panose="02020603050405020304" pitchFamily="18" charset="0"/>
                <a:ea typeface="Calibri" panose="020F0502020204030204" pitchFamily="34" charset="0"/>
              </a:rPr>
              <a:t>TIBBİ</a:t>
            </a:r>
            <a:r>
              <a:rPr lang="tr-TR" sz="3200" b="1" dirty="0">
                <a:solidFill>
                  <a:schemeClr val="bg2">
                    <a:lumMod val="25000"/>
                  </a:schemeClr>
                </a:solidFill>
                <a:latin typeface="Times New Roman" panose="02020603050405020304" pitchFamily="18" charset="0"/>
                <a:ea typeface="Calibri" panose="020F0502020204030204" pitchFamily="34" charset="0"/>
              </a:rPr>
              <a:t> </a:t>
            </a:r>
            <a:r>
              <a:rPr lang="tr-TR" sz="4400" b="1" dirty="0">
                <a:solidFill>
                  <a:schemeClr val="bg2">
                    <a:lumMod val="25000"/>
                  </a:schemeClr>
                </a:solidFill>
                <a:latin typeface="Times New Roman" panose="02020603050405020304" pitchFamily="18" charset="0"/>
                <a:ea typeface="Calibri" panose="020F0502020204030204" pitchFamily="34" charset="0"/>
              </a:rPr>
              <a:t>ATIK</a:t>
            </a:r>
            <a:endParaRPr lang="en-US" sz="4400" dirty="0">
              <a:solidFill>
                <a:schemeClr val="bg2">
                  <a:lumMod val="25000"/>
                </a:schemeClr>
              </a:solidFill>
            </a:endParaRPr>
          </a:p>
        </p:txBody>
      </p:sp>
      <p:pic>
        <p:nvPicPr>
          <p:cNvPr id="9" name="Resim 8" descr="TIBBİ ATIK EĞİTİM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3970" y="2256983"/>
            <a:ext cx="3555080" cy="2613802"/>
          </a:xfrm>
          <a:prstGeom prst="rect">
            <a:avLst/>
          </a:prstGeom>
          <a:noFill/>
          <a:ln>
            <a:noFill/>
          </a:ln>
        </p:spPr>
      </p:pic>
    </p:spTree>
    <p:extLst>
      <p:ext uri="{BB962C8B-B14F-4D97-AF65-F5344CB8AC3E}">
        <p14:creationId xmlns:p14="http://schemas.microsoft.com/office/powerpoint/2010/main" val="1486589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solidFill>
                  <a:schemeClr val="bg2">
                    <a:lumMod val="25000"/>
                  </a:schemeClr>
                </a:solidFill>
                <a:latin typeface="Times New Roman" panose="02020603050405020304" pitchFamily="18" charset="0"/>
                <a:cs typeface="Times New Roman" panose="02020603050405020304" pitchFamily="18" charset="0"/>
              </a:rPr>
              <a:t>ELEKTRONİK ATIKLAR</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1066800" y="2103120"/>
            <a:ext cx="4900863" cy="3931920"/>
          </a:xfrm>
        </p:spPr>
        <p:txBody>
          <a:bodyPr>
            <a:normAutofit/>
          </a:bodyPr>
          <a:lstStyle/>
          <a:p>
            <a:pPr marL="0" indent="0" algn="just">
              <a:buNone/>
            </a:pPr>
            <a:r>
              <a:rPr lang="tr-TR" sz="2400" dirty="0">
                <a:latin typeface="Times New Roman" panose="02020603050405020304" pitchFamily="18" charset="0"/>
                <a:cs typeface="Times New Roman" panose="02020603050405020304" pitchFamily="18" charset="0"/>
              </a:rPr>
              <a:t>İçeriğinde bulunan ağır metaller nedeniyle çevre ve insan sağlığına zararlı etkilerde bulunabilecek atıklardandır ve ayrı toplanması gereklidir. İçeriğinde bulunan altın, gümüş, bakır gibi değerli madenlerin geri kazanımının sağlanması açısından da önemli </a:t>
            </a:r>
            <a:r>
              <a:rPr lang="tr-TR" sz="2400" dirty="0" err="1">
                <a:latin typeface="Times New Roman" panose="02020603050405020304" pitchFamily="18" charset="0"/>
                <a:cs typeface="Times New Roman" panose="02020603050405020304" pitchFamily="18" charset="0"/>
              </a:rPr>
              <a:t>atıklardandır.Bu</a:t>
            </a:r>
            <a:r>
              <a:rPr lang="tr-TR" sz="2400" dirty="0">
                <a:latin typeface="Times New Roman" panose="02020603050405020304" pitchFamily="18" charset="0"/>
                <a:cs typeface="Times New Roman" panose="02020603050405020304" pitchFamily="18" charset="0"/>
              </a:rPr>
              <a:t> yüzden eğer elektronik atıklara sahipseniz görevli personelimize verebilirsiniz. </a:t>
            </a:r>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p:txBody>
      </p:sp>
      <p:pic>
        <p:nvPicPr>
          <p:cNvPr id="4" name="Resim 3" descr="C:\Users\HP\Downloads\pngwing.com (1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3217" y="2103120"/>
            <a:ext cx="3224430" cy="2814320"/>
          </a:xfrm>
          <a:prstGeom prst="rect">
            <a:avLst/>
          </a:prstGeom>
          <a:noFill/>
          <a:ln>
            <a:noFill/>
          </a:ln>
        </p:spPr>
      </p:pic>
    </p:spTree>
    <p:extLst>
      <p:ext uri="{BB962C8B-B14F-4D97-AF65-F5344CB8AC3E}">
        <p14:creationId xmlns:p14="http://schemas.microsoft.com/office/powerpoint/2010/main" val="4047346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solidFill>
                  <a:schemeClr val="bg2">
                    <a:lumMod val="25000"/>
                  </a:schemeClr>
                </a:solidFill>
                <a:latin typeface="Times New Roman" panose="02020603050405020304" pitchFamily="18" charset="0"/>
                <a:cs typeface="Times New Roman" panose="02020603050405020304" pitchFamily="18" charset="0"/>
              </a:rPr>
              <a:t>ELEKTRİK TASARRUFU</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1066800" y="2250902"/>
            <a:ext cx="5061284" cy="3931920"/>
          </a:xfrm>
        </p:spPr>
        <p:txBody>
          <a:bodyPr>
            <a:normAutofit/>
          </a:bodyPr>
          <a:lstStyle/>
          <a:p>
            <a:pPr algn="just"/>
            <a:r>
              <a:rPr lang="tr-TR" sz="2400" dirty="0">
                <a:latin typeface="Times New Roman" panose="02020603050405020304" pitchFamily="18" charset="0"/>
                <a:cs typeface="Times New Roman" panose="02020603050405020304" pitchFamily="18" charset="0"/>
              </a:rPr>
              <a:t>Doğadaki enerji kaynaklarının korunması amacı ile balkon kapısını açmanız halinde ısıtma ve soğutma sistemini kapatmanızı ve odanızdan ayrılırken oda anahtarınızı yanınıza almanızı rica ederiz. </a:t>
            </a:r>
            <a:endParaRPr lang="en-US" sz="2400"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5756" y="2107467"/>
            <a:ext cx="3826163" cy="3826163"/>
          </a:xfrm>
          <a:prstGeom prst="rect">
            <a:avLst/>
          </a:prstGeom>
        </p:spPr>
      </p:pic>
    </p:spTree>
    <p:extLst>
      <p:ext uri="{BB962C8B-B14F-4D97-AF65-F5344CB8AC3E}">
        <p14:creationId xmlns:p14="http://schemas.microsoft.com/office/powerpoint/2010/main" val="2004938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06580" y="600635"/>
            <a:ext cx="10552545" cy="5600661"/>
          </a:xfrm>
        </p:spPr>
        <p:txBody>
          <a:bodyPr>
            <a:normAutofit fontScale="85000" lnSpcReduction="20000"/>
          </a:bodyPr>
          <a:lstStyle/>
          <a:p>
            <a:pPr marL="0" indent="0">
              <a:buNone/>
            </a:pPr>
            <a:r>
              <a:rPr lang="tr-TR" sz="5200" b="1" dirty="0">
                <a:latin typeface="Times New Roman" panose="02020603050405020304" pitchFamily="18" charset="0"/>
                <a:cs typeface="Times New Roman" panose="02020603050405020304" pitchFamily="18" charset="0"/>
              </a:rPr>
              <a:t>BUNLARI BİLİYOR MUYDUNUZ?</a:t>
            </a:r>
          </a:p>
          <a:p>
            <a:pPr marL="0" indent="0">
              <a:buNone/>
            </a:pPr>
            <a:endParaRPr lang="en-US" dirty="0">
              <a:latin typeface="Times New Roman" panose="02020603050405020304" pitchFamily="18" charset="0"/>
              <a:cs typeface="Times New Roman" panose="02020603050405020304" pitchFamily="18" charset="0"/>
            </a:endParaRPr>
          </a:p>
          <a:p>
            <a:pPr lvl="0"/>
            <a:r>
              <a:rPr lang="tr-TR" dirty="0">
                <a:latin typeface="Times New Roman" panose="02020603050405020304" pitchFamily="18" charset="0"/>
                <a:cs typeface="Times New Roman" panose="02020603050405020304" pitchFamily="18" charset="0"/>
              </a:rPr>
              <a:t>1 kâğıdın 5 kez yeniden kullanılabileceğini</a:t>
            </a:r>
            <a:endParaRPr lang="en-US" dirty="0">
              <a:latin typeface="Times New Roman" panose="02020603050405020304" pitchFamily="18" charset="0"/>
              <a:cs typeface="Times New Roman" panose="02020603050405020304" pitchFamily="18" charset="0"/>
            </a:endParaRPr>
          </a:p>
          <a:p>
            <a:pPr lvl="0"/>
            <a:r>
              <a:rPr lang="tr-TR" dirty="0">
                <a:latin typeface="Times New Roman" panose="02020603050405020304" pitchFamily="18" charset="0"/>
                <a:cs typeface="Times New Roman" panose="02020603050405020304" pitchFamily="18" charset="0"/>
              </a:rPr>
              <a:t>70 kg. atık kâğıdın 1 ağaç kurtardığını</a:t>
            </a:r>
            <a:endParaRPr lang="en-US" dirty="0">
              <a:latin typeface="Times New Roman" panose="02020603050405020304" pitchFamily="18" charset="0"/>
              <a:cs typeface="Times New Roman" panose="02020603050405020304" pitchFamily="18" charset="0"/>
            </a:endParaRPr>
          </a:p>
          <a:p>
            <a:pPr lvl="0"/>
            <a:r>
              <a:rPr lang="tr-TR" dirty="0">
                <a:latin typeface="Times New Roman" panose="02020603050405020304" pitchFamily="18" charset="0"/>
                <a:cs typeface="Times New Roman" panose="02020603050405020304" pitchFamily="18" charset="0"/>
              </a:rPr>
              <a:t>Atık kâğıdın ağaç yerine kullanılmasıyla,</a:t>
            </a:r>
            <a:endParaRPr lang="en-US" dirty="0">
              <a:latin typeface="Times New Roman" panose="02020603050405020304" pitchFamily="18" charset="0"/>
              <a:cs typeface="Times New Roman" panose="02020603050405020304" pitchFamily="18" charset="0"/>
            </a:endParaRPr>
          </a:p>
          <a:p>
            <a:pPr lvl="0"/>
            <a:r>
              <a:rPr lang="tr-TR" dirty="0">
                <a:latin typeface="Times New Roman" panose="02020603050405020304" pitchFamily="18" charset="0"/>
                <a:cs typeface="Times New Roman" panose="02020603050405020304" pitchFamily="18" charset="0"/>
              </a:rPr>
              <a:t>%25-70 Enerji Tasarrufu,</a:t>
            </a:r>
            <a:endParaRPr lang="en-US" dirty="0">
              <a:latin typeface="Times New Roman" panose="02020603050405020304" pitchFamily="18" charset="0"/>
              <a:cs typeface="Times New Roman" panose="02020603050405020304" pitchFamily="18" charset="0"/>
            </a:endParaRPr>
          </a:p>
          <a:p>
            <a:pPr lvl="0"/>
            <a:r>
              <a:rPr lang="tr-TR" dirty="0">
                <a:latin typeface="Times New Roman" panose="02020603050405020304" pitchFamily="18" charset="0"/>
                <a:cs typeface="Times New Roman" panose="02020603050405020304" pitchFamily="18" charset="0"/>
              </a:rPr>
              <a:t>%60 Hava Kirliliğinde Azalma,</a:t>
            </a:r>
            <a:endParaRPr lang="en-US" dirty="0">
              <a:latin typeface="Times New Roman" panose="02020603050405020304" pitchFamily="18" charset="0"/>
              <a:cs typeface="Times New Roman" panose="02020603050405020304" pitchFamily="18" charset="0"/>
            </a:endParaRPr>
          </a:p>
          <a:p>
            <a:pPr lvl="0"/>
            <a:r>
              <a:rPr lang="tr-TR" dirty="0">
                <a:latin typeface="Times New Roman" panose="02020603050405020304" pitchFamily="18" charset="0"/>
                <a:cs typeface="Times New Roman" panose="02020603050405020304" pitchFamily="18" charset="0"/>
              </a:rPr>
              <a:t>%40 Su Kirliliğinde Azalma,</a:t>
            </a:r>
            <a:endParaRPr lang="en-US" dirty="0">
              <a:latin typeface="Times New Roman" panose="02020603050405020304" pitchFamily="18" charset="0"/>
              <a:cs typeface="Times New Roman" panose="02020603050405020304" pitchFamily="18" charset="0"/>
            </a:endParaRPr>
          </a:p>
          <a:p>
            <a:pPr lvl="0"/>
            <a:r>
              <a:rPr lang="tr-TR" dirty="0">
                <a:latin typeface="Times New Roman" panose="02020603050405020304" pitchFamily="18" charset="0"/>
                <a:cs typeface="Times New Roman" panose="02020603050405020304" pitchFamily="18" charset="0"/>
              </a:rPr>
              <a:t>%60 Su Tasarrufu,</a:t>
            </a:r>
            <a:endParaRPr lang="en-US" dirty="0">
              <a:latin typeface="Times New Roman" panose="02020603050405020304" pitchFamily="18" charset="0"/>
              <a:cs typeface="Times New Roman" panose="02020603050405020304" pitchFamily="18" charset="0"/>
            </a:endParaRPr>
          </a:p>
          <a:p>
            <a:pPr lvl="0"/>
            <a:r>
              <a:rPr lang="tr-TR" dirty="0">
                <a:latin typeface="Times New Roman" panose="02020603050405020304" pitchFamily="18" charset="0"/>
                <a:cs typeface="Times New Roman" panose="02020603050405020304" pitchFamily="18" charset="0"/>
              </a:rPr>
              <a:t>%40 Çöp Hacminde Azalma Sağlanabileceğini.</a:t>
            </a:r>
            <a:endParaRPr lang="en-US" dirty="0">
              <a:latin typeface="Times New Roman" panose="02020603050405020304" pitchFamily="18" charset="0"/>
              <a:cs typeface="Times New Roman" panose="02020603050405020304" pitchFamily="18" charset="0"/>
            </a:endParaRPr>
          </a:p>
          <a:p>
            <a:pPr lvl="0"/>
            <a:r>
              <a:rPr lang="tr-TR" dirty="0">
                <a:latin typeface="Times New Roman" panose="02020603050405020304" pitchFamily="18" charset="0"/>
                <a:cs typeface="Times New Roman" panose="02020603050405020304" pitchFamily="18" charset="0"/>
              </a:rPr>
              <a:t>Su tasarrufu sağlayan duş başlıklarıyla su tüketimini %25 azaltabilirsiniz.</a:t>
            </a:r>
            <a:endParaRPr lang="en-US" dirty="0">
              <a:latin typeface="Times New Roman" panose="02020603050405020304" pitchFamily="18" charset="0"/>
              <a:cs typeface="Times New Roman" panose="02020603050405020304" pitchFamily="18" charset="0"/>
            </a:endParaRPr>
          </a:p>
          <a:p>
            <a:pPr lvl="0"/>
            <a:r>
              <a:rPr lang="tr-TR" dirty="0">
                <a:latin typeface="Times New Roman" panose="02020603050405020304" pitchFamily="18" charset="0"/>
                <a:cs typeface="Times New Roman" panose="02020603050405020304" pitchFamily="18" charset="0"/>
              </a:rPr>
              <a:t>Bir ton gazete kâğıdı geri dönüştürüldüğünde 8 çam ağacının kesilmesi önlenir.</a:t>
            </a:r>
            <a:endParaRPr lang="en-US"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1 </a:t>
            </a:r>
            <a:r>
              <a:rPr lang="tr-TR" dirty="0" err="1">
                <a:latin typeface="Times New Roman" panose="02020603050405020304" pitchFamily="18" charset="0"/>
                <a:cs typeface="Times New Roman" panose="02020603050405020304" pitchFamily="18" charset="0"/>
              </a:rPr>
              <a:t>lt</a:t>
            </a:r>
            <a:r>
              <a:rPr lang="tr-TR" dirty="0">
                <a:latin typeface="Times New Roman" panose="02020603050405020304" pitchFamily="18" charset="0"/>
                <a:cs typeface="Times New Roman" panose="02020603050405020304" pitchFamily="18" charset="0"/>
              </a:rPr>
              <a:t> atık yağın 1 milyon litre içme suyu kirletebildiğini biliyor muydunuz?</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59992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749062" y="1660255"/>
            <a:ext cx="4801450" cy="3537489"/>
          </a:xfrm>
        </p:spPr>
        <p:txBody>
          <a:bodyPr>
            <a:noAutofit/>
          </a:bodyPr>
          <a:lstStyle/>
          <a:p>
            <a:pPr algn="ctr"/>
            <a:r>
              <a:rPr lang="tr-TR" sz="3200" dirty="0">
                <a:solidFill>
                  <a:schemeClr val="bg2">
                    <a:lumMod val="25000"/>
                  </a:schemeClr>
                </a:solidFill>
                <a:latin typeface="Times New Roman" panose="02020603050405020304" pitchFamily="18" charset="0"/>
                <a:cs typeface="Times New Roman" panose="02020603050405020304" pitchFamily="18" charset="0"/>
              </a:rPr>
              <a:t>Doğal alanlara ziyaretlerde misafirlerimize davranış kuralları ile ilgili bilgi verip, kültürel alanlarımıza, endemik bitki türlerine ve bölgemizde yaşayan hayvan türlerine zarar verilmesinin önüne geçmeyi benimsedik.</a:t>
            </a:r>
            <a:endParaRPr lang="en-US" sz="3200"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885" y="835320"/>
            <a:ext cx="4905053" cy="5187358"/>
          </a:xfrm>
          <a:prstGeom prst="rect">
            <a:avLst/>
          </a:prstGeom>
        </p:spPr>
      </p:pic>
    </p:spTree>
    <p:extLst>
      <p:ext uri="{BB962C8B-B14F-4D97-AF65-F5344CB8AC3E}">
        <p14:creationId xmlns:p14="http://schemas.microsoft.com/office/powerpoint/2010/main" val="3498689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67490" y="380956"/>
            <a:ext cx="5301915" cy="1325563"/>
          </a:xfrm>
        </p:spPr>
        <p:txBody>
          <a:bodyPr/>
          <a:lstStyle/>
          <a:p>
            <a:r>
              <a:rPr lang="tr-TR" b="1" dirty="0">
                <a:solidFill>
                  <a:schemeClr val="bg2">
                    <a:lumMod val="25000"/>
                  </a:schemeClr>
                </a:solidFill>
                <a:latin typeface="Times New Roman" panose="02020603050405020304" pitchFamily="18" charset="0"/>
                <a:cs typeface="Times New Roman" panose="02020603050405020304" pitchFamily="18" charset="0"/>
              </a:rPr>
              <a:t>ALANYA KALESİ</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469232" y="1706519"/>
            <a:ext cx="5498432" cy="4351338"/>
          </a:xfrm>
        </p:spPr>
        <p:txBody>
          <a:bodyPr>
            <a:normAutofit/>
          </a:bodyPr>
          <a:lstStyle/>
          <a:p>
            <a:pPr marL="0" indent="0" algn="just">
              <a:buNone/>
            </a:pPr>
            <a:r>
              <a:rPr lang="tr-TR" sz="2400" dirty="0">
                <a:latin typeface="Times New Roman" panose="02020603050405020304" pitchFamily="18" charset="0"/>
                <a:cs typeface="Times New Roman" panose="02020603050405020304" pitchFamily="18" charset="0"/>
              </a:rPr>
              <a:t>Alanya'nın en önemli simgelerinden biride Alanya kalesidir. Toplam uzunluğu 6 km olan surlar tarafından çevrilmiş, 10 hektarlık 250 metre kadar yükselen bir yarımada üzerinde bulunan Alanya Kalesi; Helenistik, Roma, Bizans, Selçuklu ve Osmanlı medeniyetlerine ev sahipliği yapmıştır.</a:t>
            </a: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p>
        </p:txBody>
      </p:sp>
      <p:pic>
        <p:nvPicPr>
          <p:cNvPr id="4" name="Resim 3" descr="C:\Users\HP\Desktop\alanykalesi1-1024x538 (1).jpg"/>
          <p:cNvPicPr/>
          <p:nvPr/>
        </p:nvPicPr>
        <p:blipFill>
          <a:blip r:embed="rId2">
            <a:extLst>
              <a:ext uri="{28A0092B-C50C-407E-A947-70E740481C1C}">
                <a14:useLocalDpi xmlns:a14="http://schemas.microsoft.com/office/drawing/2010/main" val="0"/>
              </a:ext>
            </a:extLst>
          </a:blip>
          <a:srcRect/>
          <a:stretch>
            <a:fillRect/>
          </a:stretch>
        </p:blipFill>
        <p:spPr bwMode="auto">
          <a:xfrm>
            <a:off x="6304547" y="1706519"/>
            <a:ext cx="5213685" cy="3138197"/>
          </a:xfrm>
          <a:prstGeom prst="rect">
            <a:avLst/>
          </a:prstGeom>
          <a:noFill/>
          <a:ln>
            <a:noFill/>
          </a:ln>
        </p:spPr>
      </p:pic>
    </p:spTree>
    <p:extLst>
      <p:ext uri="{BB962C8B-B14F-4D97-AF65-F5344CB8AC3E}">
        <p14:creationId xmlns:p14="http://schemas.microsoft.com/office/powerpoint/2010/main" val="30177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chemeClr val="bg2">
                    <a:lumMod val="25000"/>
                  </a:schemeClr>
                </a:solidFill>
                <a:latin typeface="Times New Roman" panose="02020603050405020304" pitchFamily="18" charset="0"/>
                <a:cs typeface="Times New Roman" panose="02020603050405020304" pitchFamily="18" charset="0"/>
              </a:rPr>
              <a:t>KIZIL KULE</a:t>
            </a: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199" y="1825625"/>
            <a:ext cx="4985085" cy="4351338"/>
          </a:xfrm>
        </p:spPr>
        <p:txBody>
          <a:bodyPr>
            <a:normAutofit/>
          </a:bodyPr>
          <a:lstStyle/>
          <a:p>
            <a:pPr marL="0" indent="0" algn="just">
              <a:buNone/>
            </a:pPr>
            <a:r>
              <a:rPr lang="tr-TR" sz="2400" dirty="0">
                <a:latin typeface="Times New Roman" panose="02020603050405020304" pitchFamily="18" charset="0"/>
                <a:cs typeface="Times New Roman" panose="02020603050405020304" pitchFamily="18" charset="0"/>
              </a:rPr>
              <a:t>13. yüzyıl Selçuklu eseri olan Kızıl Kule, sekiz köşeli yapısı ile Alanya’nın sembolüdür. Ortaçağ Akdeniz savunma yapılarının eşsiz bir örneği olan yapı, liman, tersane ve kaleyi denizden gelen saldırılara karşı korumak amacı ile inşa edilmiştir.</a:t>
            </a:r>
            <a:endParaRPr lang="en-US" sz="2400"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6368716" y="1825625"/>
            <a:ext cx="4985084" cy="3331047"/>
          </a:xfrm>
          <a:prstGeom prst="rect">
            <a:avLst/>
          </a:prstGeom>
        </p:spPr>
      </p:pic>
    </p:spTree>
    <p:extLst>
      <p:ext uri="{BB962C8B-B14F-4D97-AF65-F5344CB8AC3E}">
        <p14:creationId xmlns:p14="http://schemas.microsoft.com/office/powerpoint/2010/main" val="4259534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D31E34-62A7-AA3F-5472-AD7C5F97BB54}"/>
              </a:ext>
            </a:extLst>
          </p:cNvPr>
          <p:cNvSpPr>
            <a:spLocks noGrp="1"/>
          </p:cNvSpPr>
          <p:nvPr>
            <p:ph type="title"/>
          </p:nvPr>
        </p:nvSpPr>
        <p:spPr/>
        <p:txBody>
          <a:bodyPr/>
          <a:lstStyle/>
          <a:p>
            <a:r>
              <a:rPr lang="tr-TR" b="1" dirty="0">
                <a:latin typeface="Times New Roman" panose="02020603050405020304" pitchFamily="18" charset="0"/>
                <a:cs typeface="Times New Roman" panose="02020603050405020304" pitchFamily="18" charset="0"/>
              </a:rPr>
              <a:t>ALANYA TERSANESİ</a:t>
            </a:r>
          </a:p>
        </p:txBody>
      </p:sp>
      <p:sp>
        <p:nvSpPr>
          <p:cNvPr id="3" name="İçerik Yer Tutucusu 2">
            <a:extLst>
              <a:ext uri="{FF2B5EF4-FFF2-40B4-BE49-F238E27FC236}">
                <a16:creationId xmlns:a16="http://schemas.microsoft.com/office/drawing/2014/main" id="{5E054D75-8663-96FE-4DA2-BB82A3C6E743}"/>
              </a:ext>
            </a:extLst>
          </p:cNvPr>
          <p:cNvSpPr>
            <a:spLocks noGrp="1"/>
          </p:cNvSpPr>
          <p:nvPr>
            <p:ph idx="1"/>
          </p:nvPr>
        </p:nvSpPr>
        <p:spPr>
          <a:xfrm>
            <a:off x="838200" y="1825625"/>
            <a:ext cx="5525246" cy="4351338"/>
          </a:xfrm>
        </p:spPr>
        <p:txBody>
          <a:bodyPr>
            <a:normAutofit/>
          </a:bodyPr>
          <a:lstStyle/>
          <a:p>
            <a:pPr marL="0" indent="0">
              <a:buNone/>
            </a:pPr>
            <a:r>
              <a:rPr lang="tr-TR" sz="2400" b="0" i="0" dirty="0">
                <a:effectLst/>
                <a:latin typeface="Times New Roman" panose="02020603050405020304" pitchFamily="18" charset="0"/>
                <a:cs typeface="Times New Roman" panose="02020603050405020304" pitchFamily="18" charset="0"/>
              </a:rPr>
              <a:t>Anadolu Selçuklu Sultanı I. Alaeddin Keykubad’ın </a:t>
            </a:r>
            <a:r>
              <a:rPr lang="tr-TR" sz="2400" b="0" i="0" dirty="0">
                <a:solidFill>
                  <a:srgbClr val="202122"/>
                </a:solidFill>
                <a:effectLst/>
                <a:latin typeface="Times New Roman" panose="02020603050405020304" pitchFamily="18" charset="0"/>
                <a:cs typeface="Times New Roman" panose="02020603050405020304" pitchFamily="18" charset="0"/>
              </a:rPr>
              <a:t>kenti almasından altı yıl sonra </a:t>
            </a:r>
            <a:r>
              <a:rPr lang="tr-TR" sz="2400" b="0" i="0" dirty="0" err="1">
                <a:solidFill>
                  <a:srgbClr val="202122"/>
                </a:solidFill>
                <a:effectLst/>
                <a:latin typeface="Times New Roman" panose="02020603050405020304" pitchFamily="18" charset="0"/>
                <a:cs typeface="Times New Roman" panose="02020603050405020304" pitchFamily="18" charset="0"/>
              </a:rPr>
              <a:t>Kızılkule'nin</a:t>
            </a:r>
            <a:r>
              <a:rPr lang="tr-TR" sz="2400" b="0" i="0" dirty="0">
                <a:solidFill>
                  <a:srgbClr val="202122"/>
                </a:solidFill>
                <a:effectLst/>
                <a:latin typeface="Times New Roman" panose="02020603050405020304" pitchFamily="18" charset="0"/>
                <a:cs typeface="Times New Roman" panose="02020603050405020304" pitchFamily="18" charset="0"/>
              </a:rPr>
              <a:t> yakınında 1228'de yapımına başlanmış ve bir yılda bitirilmiştir. Kemerli beş gözden oluşan tersanenin denize bakan cephesi 56.5 metre, derinliği 44 metredir. Tersane için seçilen yer, gün ışığından en fazla yararlanılacak şekilde planlanmıştır. Tersanenin giriş kapısındaki yazıt, Sultan Keykubat'ın armasını taşır ve rozetlerle süslüdür.</a:t>
            </a:r>
            <a:endParaRPr lang="tr-TR" sz="2400"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702A0D1C-483E-E37F-3320-CCD8BE929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164" y="1825625"/>
            <a:ext cx="5591162" cy="3723714"/>
          </a:xfrm>
          <a:prstGeom prst="rect">
            <a:avLst/>
          </a:prstGeom>
        </p:spPr>
      </p:pic>
    </p:spTree>
    <p:extLst>
      <p:ext uri="{BB962C8B-B14F-4D97-AF65-F5344CB8AC3E}">
        <p14:creationId xmlns:p14="http://schemas.microsoft.com/office/powerpoint/2010/main" val="672428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B3F73C-D148-FD64-9142-A718F3D8528A}"/>
              </a:ext>
            </a:extLst>
          </p:cNvPr>
          <p:cNvSpPr>
            <a:spLocks noGrp="1"/>
          </p:cNvSpPr>
          <p:nvPr>
            <p:ph type="title"/>
          </p:nvPr>
        </p:nvSpPr>
        <p:spPr/>
        <p:txBody>
          <a:bodyPr/>
          <a:lstStyle/>
          <a:p>
            <a:r>
              <a:rPr lang="tr-TR" b="1" dirty="0">
                <a:latin typeface="Times New Roman" panose="02020603050405020304" pitchFamily="18" charset="0"/>
                <a:cs typeface="Times New Roman" panose="02020603050405020304" pitchFamily="18" charset="0"/>
              </a:rPr>
              <a:t>DAMLATAŞ MAĞARASI</a:t>
            </a:r>
          </a:p>
        </p:txBody>
      </p:sp>
      <p:sp>
        <p:nvSpPr>
          <p:cNvPr id="3" name="İçerik Yer Tutucusu 2">
            <a:extLst>
              <a:ext uri="{FF2B5EF4-FFF2-40B4-BE49-F238E27FC236}">
                <a16:creationId xmlns:a16="http://schemas.microsoft.com/office/drawing/2014/main" id="{4F6BB9B6-43E8-A3CF-CE4A-FD9B7F2BB9B9}"/>
              </a:ext>
            </a:extLst>
          </p:cNvPr>
          <p:cNvSpPr>
            <a:spLocks noGrp="1"/>
          </p:cNvSpPr>
          <p:nvPr>
            <p:ph idx="1"/>
          </p:nvPr>
        </p:nvSpPr>
        <p:spPr>
          <a:xfrm>
            <a:off x="775447" y="1690687"/>
            <a:ext cx="6584577" cy="4802187"/>
          </a:xfrm>
        </p:spPr>
        <p:txBody>
          <a:bodyPr>
            <a:normAutofit lnSpcReduction="10000"/>
          </a:bodyPr>
          <a:lstStyle/>
          <a:p>
            <a:pPr marL="0" indent="0">
              <a:buNone/>
            </a:pPr>
            <a:r>
              <a:rPr lang="tr-TR" sz="2400" i="0" dirty="0">
                <a:effectLst/>
                <a:latin typeface="Times New Roman" panose="02020603050405020304" pitchFamily="18" charset="0"/>
                <a:cs typeface="Times New Roman" panose="02020603050405020304" pitchFamily="18" charset="0"/>
              </a:rPr>
              <a:t>Damlataş Mağarası, Antalya’nın Alanya ilçesinde deniz kıyısında bir mağaradır. Alanya şehir merkezine 3 km uzaklıkta ve tarihi Alanya Kalesi'nin batı kıyısında bulunmaktadır. Mağara, sarkıtlardan damlamaya devam eden su damlaları nedeniyle Damlataş adını almıştır. Mağaranın kapısından içeri girince 50 m uzunluğunda bir geçit, 13–14 m çapında ve 15 m yüksekliğinde silindirik bir boşluk, ayrıca 15000 senede oluşmuş sütunlar vardır. Mağaranın iki katlı olan boşluğu 2500 m³ hava ihtiva etmektedir. Mağaranın içindeki ısı yaz-kış 22 °C'dir. Nem %95, sabit basınç 760mm'dir. Mağaranın havasında yüzde 71 azot, yüzde 20,5 oksijen, </a:t>
            </a:r>
            <a:r>
              <a:rPr lang="tr-TR" sz="2400" i="0" dirty="0" err="1">
                <a:effectLst/>
                <a:latin typeface="Times New Roman" panose="02020603050405020304" pitchFamily="18" charset="0"/>
                <a:cs typeface="Times New Roman" panose="02020603050405020304" pitchFamily="18" charset="0"/>
              </a:rPr>
              <a:t>onbinde</a:t>
            </a:r>
            <a:r>
              <a:rPr lang="tr-TR" sz="2400" i="0" dirty="0">
                <a:effectLst/>
                <a:latin typeface="Times New Roman" panose="02020603050405020304" pitchFamily="18" charset="0"/>
                <a:cs typeface="Times New Roman" panose="02020603050405020304" pitchFamily="18" charset="0"/>
              </a:rPr>
              <a:t> 2,5 karbondioksit ve bir miktar radyoaktivite ile iyonlar bulunmaktadır.</a:t>
            </a:r>
            <a:endParaRPr lang="tr-TR" sz="2400"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43676FFF-D122-0428-FFE4-07E9139CD7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4518" y="1690686"/>
            <a:ext cx="4876800" cy="3476627"/>
          </a:xfrm>
          <a:prstGeom prst="rect">
            <a:avLst/>
          </a:prstGeom>
        </p:spPr>
      </p:pic>
    </p:spTree>
    <p:extLst>
      <p:ext uri="{BB962C8B-B14F-4D97-AF65-F5344CB8AC3E}">
        <p14:creationId xmlns:p14="http://schemas.microsoft.com/office/powerpoint/2010/main" val="1668417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2915" y="706763"/>
            <a:ext cx="6016432" cy="1371600"/>
          </a:xfrm>
        </p:spPr>
        <p:txBody>
          <a:bodyPr>
            <a:normAutofit fontScale="90000"/>
          </a:bodyPr>
          <a:lstStyle/>
          <a:p>
            <a:r>
              <a:rPr lang="tr-TR" sz="4900" b="1" dirty="0">
                <a:solidFill>
                  <a:schemeClr val="bg2">
                    <a:lumMod val="25000"/>
                  </a:schemeClr>
                </a:solidFill>
                <a:latin typeface="Times New Roman" panose="02020603050405020304" pitchFamily="18" charset="0"/>
                <a:cs typeface="Times New Roman" panose="02020603050405020304" pitchFamily="18" charset="0"/>
              </a:rPr>
              <a:t>SÜLEYMANİYE</a:t>
            </a:r>
            <a:r>
              <a:rPr lang="tr-TR" b="1" dirty="0">
                <a:solidFill>
                  <a:schemeClr val="bg2">
                    <a:lumMod val="25000"/>
                  </a:schemeClr>
                </a:solidFill>
                <a:latin typeface="Times New Roman" panose="02020603050405020304" pitchFamily="18" charset="0"/>
                <a:cs typeface="Times New Roman" panose="02020603050405020304" pitchFamily="18" charset="0"/>
              </a:rPr>
              <a:t> CAMİ</a:t>
            </a:r>
            <a:br>
              <a:rPr lang="en-US" dirty="0">
                <a:solidFill>
                  <a:schemeClr val="bg2">
                    <a:lumMod val="25000"/>
                  </a:schemeClr>
                </a:solidFill>
                <a:latin typeface="Times New Roman" panose="02020603050405020304" pitchFamily="18" charset="0"/>
                <a:cs typeface="Times New Roman" panose="02020603050405020304" pitchFamily="18" charset="0"/>
              </a:rPr>
            </a:br>
            <a:endParaRPr lang="en-US"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8200" y="1825625"/>
            <a:ext cx="5209674" cy="4351338"/>
          </a:xfrm>
        </p:spPr>
        <p:txBody>
          <a:bodyPr>
            <a:noAutofit/>
          </a:bodyPr>
          <a:lstStyle/>
          <a:p>
            <a:pPr marL="0" indent="0" algn="just">
              <a:buNone/>
            </a:pPr>
            <a:r>
              <a:rPr lang="tr-TR" sz="2400" dirty="0" err="1">
                <a:latin typeface="Times New Roman" panose="02020603050405020304" pitchFamily="18" charset="0"/>
                <a:cs typeface="Times New Roman" panose="02020603050405020304" pitchFamily="18" charset="0"/>
              </a:rPr>
              <a:t>Alaaddin</a:t>
            </a:r>
            <a:r>
              <a:rPr lang="tr-TR" sz="2400" dirty="0">
                <a:latin typeface="Times New Roman" panose="02020603050405020304" pitchFamily="18" charset="0"/>
                <a:cs typeface="Times New Roman" panose="02020603050405020304" pitchFamily="18" charset="0"/>
              </a:rPr>
              <a:t> Camii, Kale Camii, Orta Hisar Camii adlarıyla da bilinen 13. yüzyılda </a:t>
            </a:r>
            <a:r>
              <a:rPr lang="tr-TR" sz="2400" dirty="0" err="1">
                <a:latin typeface="Times New Roman" panose="02020603050405020304" pitchFamily="18" charset="0"/>
                <a:cs typeface="Times New Roman" panose="02020603050405020304" pitchFamily="18" charset="0"/>
              </a:rPr>
              <a:t>Alaaddin</a:t>
            </a:r>
            <a:r>
              <a:rPr lang="tr-TR" sz="2400" dirty="0">
                <a:latin typeface="Times New Roman" panose="02020603050405020304" pitchFamily="18" charset="0"/>
                <a:cs typeface="Times New Roman" panose="02020603050405020304" pitchFamily="18" charset="0"/>
              </a:rPr>
              <a:t> Keykubat tarafından inşa ettirilmiş fakat bir yıldırımın düşmesi sonucu yıkılmıştır. 16. Yüzyılda ise Kanuni Sultan Süleyman tarafından eski malzemeleri kullanılarak tekrar yapılandırılmış ve ibadete açılmıştır.</a:t>
            </a:r>
            <a:endParaRPr lang="en-US" sz="2400" dirty="0">
              <a:latin typeface="Times New Roman" panose="02020603050405020304" pitchFamily="18" charset="0"/>
              <a:cs typeface="Times New Roman" panose="02020603050405020304" pitchFamily="18" charset="0"/>
            </a:endParaRPr>
          </a:p>
        </p:txBody>
      </p:sp>
      <p:pic>
        <p:nvPicPr>
          <p:cNvPr id="1026" name="Picture 2" descr="Promethy_Alanya_k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1825625"/>
            <a:ext cx="4893484" cy="399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44414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TotalTime>
  <Words>1681</Words>
  <Application>Microsoft Office PowerPoint</Application>
  <PresentationFormat>Geniş ekran</PresentationFormat>
  <Paragraphs>73</Paragraphs>
  <Slides>33</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33</vt:i4>
      </vt:variant>
    </vt:vector>
  </HeadingPairs>
  <TitlesOfParts>
    <vt:vector size="39" baseType="lpstr">
      <vt:lpstr>Arial</vt:lpstr>
      <vt:lpstr>Calibri</vt:lpstr>
      <vt:lpstr>Calibri Light</vt:lpstr>
      <vt:lpstr>Helvetica</vt:lpstr>
      <vt:lpstr>Times New Roman</vt:lpstr>
      <vt:lpstr>Office Teması</vt:lpstr>
      <vt:lpstr>ÇEVRE BİLGİ KİTAPÇIĞI</vt:lpstr>
      <vt:lpstr>Misafirlerimizin deneyimlerini daha temiz bir çevre ve sürdürülebilir bir gelecek politikası ile doğal miraslarımızı koruyarak geliştirme hedefi ile çalışıyoruz.   Hep beraber başarabiliriz, sizde bize katılın.</vt:lpstr>
      <vt:lpstr>Çevre Politikamız</vt:lpstr>
      <vt:lpstr>Doğal alanlara ziyaretlerde misafirlerimize davranış kuralları ile ilgili bilgi verip, kültürel alanlarımıza, endemik bitki türlerine ve bölgemizde yaşayan hayvan türlerine zarar verilmesinin önüne geçmeyi benimsedik.</vt:lpstr>
      <vt:lpstr>ALANYA KALESİ</vt:lpstr>
      <vt:lpstr>KIZIL KULE</vt:lpstr>
      <vt:lpstr>ALANYA TERSANESİ</vt:lpstr>
      <vt:lpstr>DAMLATAŞ MAĞARASI</vt:lpstr>
      <vt:lpstr>SÜLEYMANİYE CAMİ </vt:lpstr>
      <vt:lpstr>SAPADERE KANYONU</vt:lpstr>
      <vt:lpstr>DİMÇAYI</vt:lpstr>
      <vt:lpstr>DİM MAĞARASI</vt:lpstr>
      <vt:lpstr>SYEDRA ANTİK KENTİ</vt:lpstr>
      <vt:lpstr>LAERTES ANTİK KENT</vt:lpstr>
      <vt:lpstr>ALANYA ARKEOLOJİ MÜZESİ</vt:lpstr>
      <vt:lpstr>ENDEMİK VE YEREL BİTKİ TÜRLERİ </vt:lpstr>
      <vt:lpstr>YILANYASTIĞI (Arum maculatum) </vt:lpstr>
      <vt:lpstr>ÇAKŞIR OTU (Ferula Communis)</vt:lpstr>
      <vt:lpstr>PEYGAMBER ÇİÇEĞİ (Centaurea cyanus)</vt:lpstr>
      <vt:lpstr>NARENCİYE (Citrus)</vt:lpstr>
      <vt:lpstr>ZEYTİN AĞACI (OLEA EUROPAEA L.)</vt:lpstr>
      <vt:lpstr>MUZ (Musa, Musaceace)</vt:lpstr>
      <vt:lpstr>Tropik iklime sahip bölgeler yanında, subtropikal iklime don fazla olmaması kaydıyla Akdeniz iklimine sahip çeşitli bölgelerde de yetiştirilir. Taze olarak tüketilir, ayrıca yemeklerde ve salatalarda kullanılır. Çok besleyicidir.  Enerji değeri yüksek bir meyve olan avokado, yağ, lif, protein, vitamin ve mineraller açısından da oldukça zengindir. Bunlara ek olarak oleik asit, folik asit, omega 3 ve 6 içerir.</vt:lpstr>
      <vt:lpstr>BÖLGEMIZDE YAŞAYAN HAYVAN TÜRLERI</vt:lpstr>
      <vt:lpstr>PowerPoint Sunusu</vt:lpstr>
      <vt:lpstr>PowerPoint Sunusu</vt:lpstr>
      <vt:lpstr>KUMRU (Streptopelıa Decaocto)</vt:lpstr>
      <vt:lpstr>PowerPoint Sunusu</vt:lpstr>
      <vt:lpstr>PowerPoint Sunusu</vt:lpstr>
      <vt:lpstr>PowerPoint Sunusu</vt:lpstr>
      <vt:lpstr>ELEKTRONİK ATIKLAR</vt:lpstr>
      <vt:lpstr>ELEKTRİK TASARRUFU</vt:lpstr>
      <vt:lpstr>PowerPoint Sunusu</vt:lpstr>
    </vt:vector>
  </TitlesOfParts>
  <Company>Silentall Unattended Installer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ÇEVRE BİLGİ KİTAPÇIĞI</dc:title>
  <dc:creator>HP</dc:creator>
  <cp:lastModifiedBy>Dell</cp:lastModifiedBy>
  <cp:revision>24</cp:revision>
  <dcterms:created xsi:type="dcterms:W3CDTF">2023-02-24T08:19:56Z</dcterms:created>
  <dcterms:modified xsi:type="dcterms:W3CDTF">2026-04-09T07:22:52Z</dcterms:modified>
</cp:coreProperties>
</file>