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68" r:id="rId2"/>
  </p:sldMasterIdLst>
  <p:sldIdLst>
    <p:sldId id="256" r:id="rId3"/>
    <p:sldId id="281" r:id="rId4"/>
    <p:sldId id="268" r:id="rId5"/>
    <p:sldId id="275" r:id="rId6"/>
    <p:sldId id="274" r:id="rId7"/>
    <p:sldId id="286" r:id="rId8"/>
    <p:sldId id="285" r:id="rId9"/>
    <p:sldId id="271" r:id="rId10"/>
    <p:sldId id="272" r:id="rId11"/>
    <p:sldId id="280" r:id="rId12"/>
    <p:sldId id="288" r:id="rId13"/>
    <p:sldId id="289" r:id="rId14"/>
    <p:sldId id="312" r:id="rId15"/>
    <p:sldId id="319" r:id="rId16"/>
    <p:sldId id="320" r:id="rId17"/>
    <p:sldId id="321" r:id="rId18"/>
    <p:sldId id="279" r:id="rId19"/>
    <p:sldId id="302" r:id="rId20"/>
    <p:sldId id="318" r:id="rId21"/>
    <p:sldId id="303" r:id="rId22"/>
    <p:sldId id="282" r:id="rId23"/>
    <p:sldId id="283" r:id="rId24"/>
    <p:sldId id="284" r:id="rId25"/>
    <p:sldId id="291" r:id="rId26"/>
    <p:sldId id="265" r:id="rId27"/>
    <p:sldId id="292" r:id="rId28"/>
    <p:sldId id="293" r:id="rId29"/>
    <p:sldId id="294" r:id="rId30"/>
    <p:sldId id="295" r:id="rId31"/>
    <p:sldId id="273" r:id="rId32"/>
    <p:sldId id="296" r:id="rId33"/>
    <p:sldId id="297" r:id="rId34"/>
    <p:sldId id="257" r:id="rId35"/>
    <p:sldId id="259" r:id="rId36"/>
    <p:sldId id="298" r:id="rId37"/>
    <p:sldId id="299" r:id="rId38"/>
    <p:sldId id="305" r:id="rId39"/>
    <p:sldId id="306" r:id="rId40"/>
    <p:sldId id="261" r:id="rId41"/>
    <p:sldId id="277" r:id="rId42"/>
    <p:sldId id="317" r:id="rId43"/>
    <p:sldId id="301"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85" d="100"/>
          <a:sy n="85" d="100"/>
        </p:scale>
        <p:origin x="60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tr-TR">
                <a:latin typeface="Times New Roman" panose="02020603050405020304" pitchFamily="18" charset="0"/>
                <a:cs typeface="Times New Roman" panose="02020603050405020304" pitchFamily="18" charset="0"/>
              </a:rPr>
              <a:t>ELEKTİRİK</a:t>
            </a:r>
            <a:r>
              <a:rPr lang="tr-TR" baseline="0">
                <a:latin typeface="Times New Roman" panose="02020603050405020304" pitchFamily="18" charset="0"/>
                <a:cs typeface="Times New Roman" panose="02020603050405020304" pitchFamily="18" charset="0"/>
              </a:rPr>
              <a:t> TÜKETİMİ</a:t>
            </a:r>
            <a:endParaRPr lang="tr-TR">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'Enerji Tületimi 2024-2025'!$B$9:$B$10</c:f>
              <c:strCache>
                <c:ptCount val="2"/>
                <c:pt idx="0">
                  <c:v>2024</c:v>
                </c:pt>
                <c:pt idx="1">
                  <c:v>kWh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2024-2025'!$B$11:$B$23</c:f>
              <c:numCache>
                <c:formatCode>#,##0</c:formatCode>
                <c:ptCount val="13"/>
                <c:pt idx="0">
                  <c:v>35355</c:v>
                </c:pt>
                <c:pt idx="1">
                  <c:v>38178</c:v>
                </c:pt>
                <c:pt idx="2">
                  <c:v>35806</c:v>
                </c:pt>
                <c:pt idx="3">
                  <c:v>49497</c:v>
                </c:pt>
                <c:pt idx="4">
                  <c:v>212645</c:v>
                </c:pt>
                <c:pt idx="5">
                  <c:v>270431</c:v>
                </c:pt>
                <c:pt idx="6">
                  <c:v>371906</c:v>
                </c:pt>
                <c:pt idx="7">
                  <c:v>428339</c:v>
                </c:pt>
                <c:pt idx="8">
                  <c:v>359372</c:v>
                </c:pt>
                <c:pt idx="9">
                  <c:v>297929</c:v>
                </c:pt>
                <c:pt idx="10">
                  <c:v>136921</c:v>
                </c:pt>
                <c:pt idx="11">
                  <c:v>136921</c:v>
                </c:pt>
                <c:pt idx="12">
                  <c:v>2373300</c:v>
                </c:pt>
              </c:numCache>
            </c:numRef>
          </c:val>
          <c:extLst>
            <c:ext xmlns:c16="http://schemas.microsoft.com/office/drawing/2014/chart" uri="{C3380CC4-5D6E-409C-BE32-E72D297353CC}">
              <c16:uniqueId val="{00000000-FDCC-47AA-86F8-D3B114306A86}"/>
            </c:ext>
          </c:extLst>
        </c:ser>
        <c:ser>
          <c:idx val="1"/>
          <c:order val="1"/>
          <c:tx>
            <c:strRef>
              <c:f>'Enerji Tületimi 2024-2025'!$C$9:$C$10</c:f>
              <c:strCache>
                <c:ptCount val="2"/>
                <c:pt idx="0">
                  <c:v>2024</c:v>
                </c:pt>
                <c:pt idx="1">
                  <c:v>Maliyet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2024-2025'!$C$11:$C$23</c:f>
              <c:numCache>
                <c:formatCode>_("₺"* #,##0.00_);_("₺"* \(#,##0.00\);_("₺"* "-"??_);_(@_)</c:formatCode>
                <c:ptCount val="13"/>
                <c:pt idx="0">
                  <c:v>274389</c:v>
                </c:pt>
                <c:pt idx="1">
                  <c:v>261687</c:v>
                </c:pt>
                <c:pt idx="2">
                  <c:v>326947</c:v>
                </c:pt>
                <c:pt idx="3">
                  <c:v>1105401</c:v>
                </c:pt>
                <c:pt idx="4">
                  <c:v>1380882</c:v>
                </c:pt>
                <c:pt idx="5">
                  <c:v>1864979</c:v>
                </c:pt>
                <c:pt idx="6">
                  <c:v>2716396</c:v>
                </c:pt>
                <c:pt idx="7">
                  <c:v>2739144</c:v>
                </c:pt>
                <c:pt idx="8">
                  <c:v>2298242</c:v>
                </c:pt>
                <c:pt idx="9">
                  <c:v>1948755</c:v>
                </c:pt>
                <c:pt idx="10">
                  <c:v>956094</c:v>
                </c:pt>
                <c:pt idx="11">
                  <c:v>224120</c:v>
                </c:pt>
                <c:pt idx="12">
                  <c:v>16097036</c:v>
                </c:pt>
              </c:numCache>
            </c:numRef>
          </c:val>
          <c:extLst>
            <c:ext xmlns:c16="http://schemas.microsoft.com/office/drawing/2014/chart" uri="{C3380CC4-5D6E-409C-BE32-E72D297353CC}">
              <c16:uniqueId val="{00000001-FDCC-47AA-86F8-D3B114306A86}"/>
            </c:ext>
          </c:extLst>
        </c:ser>
        <c:ser>
          <c:idx val="2"/>
          <c:order val="2"/>
          <c:tx>
            <c:strRef>
              <c:f>'Enerji Tületimi 2024-2025'!$D$9:$D$10</c:f>
              <c:strCache>
                <c:ptCount val="2"/>
                <c:pt idx="0">
                  <c:v>2024</c:v>
                </c:pt>
                <c:pt idx="1">
                  <c:v>ton CO2e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2024-2025'!$D$11:$D$23</c:f>
              <c:numCache>
                <c:formatCode>General</c:formatCode>
                <c:ptCount val="13"/>
                <c:pt idx="0">
                  <c:v>14.335683913043471</c:v>
                </c:pt>
                <c:pt idx="1">
                  <c:v>15.480349043478252</c:v>
                </c:pt>
                <c:pt idx="2">
                  <c:v>14.518554608695645</c:v>
                </c:pt>
                <c:pt idx="3">
                  <c:v>20.069957478260861</c:v>
                </c:pt>
                <c:pt idx="4">
                  <c:v>86.222924782608658</c:v>
                </c:pt>
                <c:pt idx="5">
                  <c:v>109.65389156521734</c:v>
                </c:pt>
                <c:pt idx="6">
                  <c:v>150.79979808695646</c:v>
                </c:pt>
                <c:pt idx="7">
                  <c:v>173.6821527826086</c:v>
                </c:pt>
                <c:pt idx="8">
                  <c:v>145.71753356521731</c:v>
                </c:pt>
                <c:pt idx="9">
                  <c:v>120.80373278260863</c:v>
                </c:pt>
                <c:pt idx="10">
                  <c:v>55.518488956521715</c:v>
                </c:pt>
                <c:pt idx="11">
                  <c:v>55.518488956521715</c:v>
                </c:pt>
                <c:pt idx="12">
                  <c:v>962.32155652173878</c:v>
                </c:pt>
              </c:numCache>
            </c:numRef>
          </c:val>
          <c:extLst>
            <c:ext xmlns:c16="http://schemas.microsoft.com/office/drawing/2014/chart" uri="{C3380CC4-5D6E-409C-BE32-E72D297353CC}">
              <c16:uniqueId val="{00000002-FDCC-47AA-86F8-D3B114306A86}"/>
            </c:ext>
          </c:extLst>
        </c:ser>
        <c:ser>
          <c:idx val="3"/>
          <c:order val="3"/>
          <c:tx>
            <c:strRef>
              <c:f>'Enerji Tületimi 2024-2025'!$E$9:$E$10</c:f>
              <c:strCache>
                <c:ptCount val="2"/>
                <c:pt idx="0">
                  <c:v>2024</c:v>
                </c:pt>
                <c:pt idx="1">
                  <c:v>pax</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2024-2025'!$E$11:$E$23</c:f>
              <c:numCache>
                <c:formatCode>General</c:formatCode>
                <c:ptCount val="13"/>
                <c:pt idx="0">
                  <c:v>0</c:v>
                </c:pt>
                <c:pt idx="1">
                  <c:v>0</c:v>
                </c:pt>
                <c:pt idx="2">
                  <c:v>0</c:v>
                </c:pt>
                <c:pt idx="3">
                  <c:v>10221</c:v>
                </c:pt>
                <c:pt idx="4">
                  <c:v>15702</c:v>
                </c:pt>
                <c:pt idx="5">
                  <c:v>18282</c:v>
                </c:pt>
                <c:pt idx="6">
                  <c:v>21328</c:v>
                </c:pt>
                <c:pt idx="7">
                  <c:v>22186</c:v>
                </c:pt>
                <c:pt idx="8">
                  <c:v>19826</c:v>
                </c:pt>
                <c:pt idx="9">
                  <c:v>19864</c:v>
                </c:pt>
                <c:pt idx="10">
                  <c:v>6143</c:v>
                </c:pt>
                <c:pt idx="11">
                  <c:v>0</c:v>
                </c:pt>
                <c:pt idx="12">
                  <c:v>133552</c:v>
                </c:pt>
              </c:numCache>
            </c:numRef>
          </c:val>
          <c:extLst>
            <c:ext xmlns:c16="http://schemas.microsoft.com/office/drawing/2014/chart" uri="{C3380CC4-5D6E-409C-BE32-E72D297353CC}">
              <c16:uniqueId val="{00000003-FDCC-47AA-86F8-D3B114306A86}"/>
            </c:ext>
          </c:extLst>
        </c:ser>
        <c:ser>
          <c:idx val="4"/>
          <c:order val="4"/>
          <c:tx>
            <c:strRef>
              <c:f>'Enerji Tületimi 2024-2025'!$F$9:$F$10</c:f>
              <c:strCache>
                <c:ptCount val="2"/>
                <c:pt idx="0">
                  <c:v>2024</c:v>
                </c:pt>
                <c:pt idx="1">
                  <c:v>pp</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2024-2025'!$F$11:$F$23</c:f>
              <c:numCache>
                <c:formatCode>General</c:formatCode>
                <c:ptCount val="13"/>
                <c:pt idx="3">
                  <c:v>1.963600183764882E-3</c:v>
                </c:pt>
                <c:pt idx="4">
                  <c:v>5.4912065203546467E-3</c:v>
                </c:pt>
                <c:pt idx="5">
                  <c:v>5.9979155215631403E-3</c:v>
                </c:pt>
                <c:pt idx="6">
                  <c:v>7.0705081623666753E-3</c:v>
                </c:pt>
                <c:pt idx="8">
                  <c:v>7.3498201132461069E-3</c:v>
                </c:pt>
                <c:pt idx="9">
                  <c:v>6.0815411187378488E-3</c:v>
                </c:pt>
                <c:pt idx="10">
                  <c:v>9.0376833723785962E-3</c:v>
                </c:pt>
                <c:pt idx="12">
                  <c:v>7.2055944989347876E-3</c:v>
                </c:pt>
              </c:numCache>
            </c:numRef>
          </c:val>
          <c:extLst>
            <c:ext xmlns:c16="http://schemas.microsoft.com/office/drawing/2014/chart" uri="{C3380CC4-5D6E-409C-BE32-E72D297353CC}">
              <c16:uniqueId val="{00000004-FDCC-47AA-86F8-D3B114306A86}"/>
            </c:ext>
          </c:extLst>
        </c:ser>
        <c:ser>
          <c:idx val="5"/>
          <c:order val="5"/>
          <c:tx>
            <c:strRef>
              <c:f>'Enerji Tületimi 2024-2025'!$G$9:$G$10</c:f>
              <c:strCache>
                <c:ptCount val="2"/>
                <c:pt idx="0">
                  <c:v>2025</c:v>
                </c:pt>
                <c:pt idx="1">
                  <c:v>kWh</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2024-2025'!$G$11:$G$23</c:f>
              <c:numCache>
                <c:formatCode>#,##0</c:formatCode>
                <c:ptCount val="13"/>
                <c:pt idx="0">
                  <c:v>34393</c:v>
                </c:pt>
                <c:pt idx="1">
                  <c:v>33013</c:v>
                </c:pt>
                <c:pt idx="2">
                  <c:v>81350</c:v>
                </c:pt>
                <c:pt idx="3">
                  <c:v>218285</c:v>
                </c:pt>
                <c:pt idx="12" formatCode="General">
                  <c:v>367041</c:v>
                </c:pt>
              </c:numCache>
            </c:numRef>
          </c:val>
          <c:extLst>
            <c:ext xmlns:c16="http://schemas.microsoft.com/office/drawing/2014/chart" uri="{C3380CC4-5D6E-409C-BE32-E72D297353CC}">
              <c16:uniqueId val="{00000005-FDCC-47AA-86F8-D3B114306A86}"/>
            </c:ext>
          </c:extLst>
        </c:ser>
        <c:ser>
          <c:idx val="6"/>
          <c:order val="6"/>
          <c:tx>
            <c:strRef>
              <c:f>'Enerji Tületimi 2024-2025'!$H$9:$H$10</c:f>
              <c:strCache>
                <c:ptCount val="2"/>
                <c:pt idx="0">
                  <c:v>2025</c:v>
                </c:pt>
                <c:pt idx="1">
                  <c:v>Maliyet</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2024-2025'!$H$11:$H$23</c:f>
              <c:numCache>
                <c:formatCode>_("₺"* #,##0.00_);_("₺"* \(#,##0.00\);_("₺"* "-"??_);_(@_)</c:formatCode>
                <c:ptCount val="13"/>
                <c:pt idx="0">
                  <c:v>357021</c:v>
                </c:pt>
                <c:pt idx="1">
                  <c:v>144775</c:v>
                </c:pt>
                <c:pt idx="2">
                  <c:v>164378</c:v>
                </c:pt>
                <c:pt idx="3">
                  <c:v>1098448</c:v>
                </c:pt>
                <c:pt idx="12">
                  <c:v>1764622</c:v>
                </c:pt>
              </c:numCache>
            </c:numRef>
          </c:val>
          <c:extLst>
            <c:ext xmlns:c16="http://schemas.microsoft.com/office/drawing/2014/chart" uri="{C3380CC4-5D6E-409C-BE32-E72D297353CC}">
              <c16:uniqueId val="{00000006-FDCC-47AA-86F8-D3B114306A86}"/>
            </c:ext>
          </c:extLst>
        </c:ser>
        <c:ser>
          <c:idx val="7"/>
          <c:order val="7"/>
          <c:tx>
            <c:strRef>
              <c:f>'Enerji Tületimi 2024-2025'!$I$9:$I$10</c:f>
              <c:strCache>
                <c:ptCount val="2"/>
                <c:pt idx="0">
                  <c:v>2025</c:v>
                </c:pt>
                <c:pt idx="1">
                  <c:v>ton CO2e</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2024-2025'!$I$11:$I$23</c:f>
              <c:numCache>
                <c:formatCode>General</c:formatCode>
                <c:ptCount val="13"/>
                <c:pt idx="0">
                  <c:v>13.94561382608695</c:v>
                </c:pt>
                <c:pt idx="1">
                  <c:v>13.38605382608695</c:v>
                </c:pt>
                <c:pt idx="2">
                  <c:v>32.985656521739116</c:v>
                </c:pt>
                <c:pt idx="3">
                  <c:v>88.509822173912994</c:v>
                </c:pt>
                <c:pt idx="4">
                  <c:v>0</c:v>
                </c:pt>
                <c:pt idx="5">
                  <c:v>0</c:v>
                </c:pt>
                <c:pt idx="6">
                  <c:v>0</c:v>
                </c:pt>
                <c:pt idx="7">
                  <c:v>0</c:v>
                </c:pt>
                <c:pt idx="8">
                  <c:v>0</c:v>
                </c:pt>
                <c:pt idx="9">
                  <c:v>0</c:v>
                </c:pt>
                <c:pt idx="10">
                  <c:v>0</c:v>
                </c:pt>
                <c:pt idx="11">
                  <c:v>0</c:v>
                </c:pt>
                <c:pt idx="12">
                  <c:v>148.82714634782602</c:v>
                </c:pt>
              </c:numCache>
            </c:numRef>
          </c:val>
          <c:extLst>
            <c:ext xmlns:c16="http://schemas.microsoft.com/office/drawing/2014/chart" uri="{C3380CC4-5D6E-409C-BE32-E72D297353CC}">
              <c16:uniqueId val="{00000007-FDCC-47AA-86F8-D3B114306A86}"/>
            </c:ext>
          </c:extLst>
        </c:ser>
        <c:ser>
          <c:idx val="8"/>
          <c:order val="8"/>
          <c:tx>
            <c:strRef>
              <c:f>'Enerji Tületimi 2024-2025'!$J$9:$J$10</c:f>
              <c:strCache>
                <c:ptCount val="2"/>
                <c:pt idx="0">
                  <c:v>2025</c:v>
                </c:pt>
                <c:pt idx="1">
                  <c:v>pax</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2024-2025'!$J$11:$J$23</c:f>
              <c:numCache>
                <c:formatCode>General</c:formatCode>
                <c:ptCount val="13"/>
                <c:pt idx="0">
                  <c:v>0</c:v>
                </c:pt>
                <c:pt idx="1">
                  <c:v>0</c:v>
                </c:pt>
                <c:pt idx="2">
                  <c:v>929</c:v>
                </c:pt>
                <c:pt idx="3">
                  <c:v>8675</c:v>
                </c:pt>
                <c:pt idx="12">
                  <c:v>9604</c:v>
                </c:pt>
              </c:numCache>
            </c:numRef>
          </c:val>
          <c:extLst>
            <c:ext xmlns:c16="http://schemas.microsoft.com/office/drawing/2014/chart" uri="{C3380CC4-5D6E-409C-BE32-E72D297353CC}">
              <c16:uniqueId val="{00000008-FDCC-47AA-86F8-D3B114306A86}"/>
            </c:ext>
          </c:extLst>
        </c:ser>
        <c:ser>
          <c:idx val="9"/>
          <c:order val="9"/>
          <c:tx>
            <c:strRef>
              <c:f>'Enerji Tületimi 2024-2025'!$K$9:$K$10</c:f>
              <c:strCache>
                <c:ptCount val="2"/>
                <c:pt idx="0">
                  <c:v>2025</c:v>
                </c:pt>
                <c:pt idx="1">
                  <c:v>pp</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sp3d/>
          </c:spPr>
          <c:invertIfNegative val="0"/>
          <c:cat>
            <c:strRef>
              <c:f>'Enerji Tületimi 2024-2025'!$A$11:$A$23</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Toplam  </c:v>
                </c:pt>
              </c:strCache>
            </c:strRef>
          </c:cat>
          <c:val>
            <c:numRef>
              <c:f>'Enerji Tületimi 2024-2025'!$K$11:$K$23</c:f>
              <c:numCache>
                <c:formatCode>General</c:formatCode>
                <c:ptCount val="13"/>
                <c:pt idx="0">
                  <c:v>0</c:v>
                </c:pt>
                <c:pt idx="1">
                  <c:v>0</c:v>
                </c:pt>
                <c:pt idx="2">
                  <c:v>3.5506627041699802E-2</c:v>
                </c:pt>
                <c:pt idx="3">
                  <c:v>1.0202861345696023E-2</c:v>
                </c:pt>
                <c:pt idx="4">
                  <c:v>0</c:v>
                </c:pt>
                <c:pt idx="5">
                  <c:v>0</c:v>
                </c:pt>
                <c:pt idx="6">
                  <c:v>0</c:v>
                </c:pt>
                <c:pt idx="7">
                  <c:v>0</c:v>
                </c:pt>
                <c:pt idx="8">
                  <c:v>0</c:v>
                </c:pt>
                <c:pt idx="9">
                  <c:v>0</c:v>
                </c:pt>
                <c:pt idx="10">
                  <c:v>0</c:v>
                </c:pt>
                <c:pt idx="11">
                  <c:v>0</c:v>
                </c:pt>
                <c:pt idx="12">
                  <c:v>1.5496370923347149E-2</c:v>
                </c:pt>
              </c:numCache>
            </c:numRef>
          </c:val>
          <c:extLst>
            <c:ext xmlns:c16="http://schemas.microsoft.com/office/drawing/2014/chart" uri="{C3380CC4-5D6E-409C-BE32-E72D297353CC}">
              <c16:uniqueId val="{00000009-FDCC-47AA-86F8-D3B114306A86}"/>
            </c:ext>
          </c:extLst>
        </c:ser>
        <c:dLbls>
          <c:showLegendKey val="0"/>
          <c:showVal val="0"/>
          <c:showCatName val="0"/>
          <c:showSerName val="0"/>
          <c:showPercent val="0"/>
          <c:showBubbleSize val="0"/>
        </c:dLbls>
        <c:gapWidth val="150"/>
        <c:shape val="box"/>
        <c:axId val="627083936"/>
        <c:axId val="628438424"/>
        <c:axId val="0"/>
      </c:bar3DChart>
      <c:catAx>
        <c:axId val="627083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628438424"/>
        <c:crosses val="autoZero"/>
        <c:auto val="1"/>
        <c:lblAlgn val="ctr"/>
        <c:lblOffset val="100"/>
        <c:noMultiLvlLbl val="0"/>
      </c:catAx>
      <c:valAx>
        <c:axId val="62843842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62708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sz="1600" b="1" dirty="0">
                <a:latin typeface="Times New Roman" panose="02020603050405020304" pitchFamily="18" charset="0"/>
                <a:cs typeface="Times New Roman" panose="02020603050405020304" pitchFamily="18" charset="0"/>
              </a:rPr>
              <a:t>SU TÜKETİMİ</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'Su Tüketimi 2024-2025'!$C$9:$C$10</c:f>
              <c:strCache>
                <c:ptCount val="2"/>
                <c:pt idx="0">
                  <c:v>2024</c:v>
                </c:pt>
                <c:pt idx="1">
                  <c:v>m3</c:v>
                </c:pt>
              </c:strCache>
            </c:strRef>
          </c:tx>
          <c:spPr>
            <a:solidFill>
              <a:schemeClr val="accent1"/>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2024-2025'!$C$11:$C$22</c:f>
              <c:numCache>
                <c:formatCode>General</c:formatCode>
                <c:ptCount val="12"/>
                <c:pt idx="0">
                  <c:v>251</c:v>
                </c:pt>
                <c:pt idx="1">
                  <c:v>231</c:v>
                </c:pt>
                <c:pt idx="2">
                  <c:v>526</c:v>
                </c:pt>
                <c:pt idx="3">
                  <c:v>3272</c:v>
                </c:pt>
                <c:pt idx="4">
                  <c:v>4058</c:v>
                </c:pt>
                <c:pt idx="5">
                  <c:v>7491</c:v>
                </c:pt>
                <c:pt idx="6" formatCode="#,##0">
                  <c:v>10318</c:v>
                </c:pt>
                <c:pt idx="7" formatCode="#,##0">
                  <c:v>13960</c:v>
                </c:pt>
                <c:pt idx="8" formatCode="#,##0">
                  <c:v>11278</c:v>
                </c:pt>
                <c:pt idx="9" formatCode="#,##0">
                  <c:v>8967</c:v>
                </c:pt>
                <c:pt idx="10">
                  <c:v>576</c:v>
                </c:pt>
                <c:pt idx="11">
                  <c:v>798</c:v>
                </c:pt>
              </c:numCache>
            </c:numRef>
          </c:val>
          <c:extLst>
            <c:ext xmlns:c16="http://schemas.microsoft.com/office/drawing/2014/chart" uri="{C3380CC4-5D6E-409C-BE32-E72D297353CC}">
              <c16:uniqueId val="{00000000-47C3-40B1-BA57-F6368AC84F24}"/>
            </c:ext>
          </c:extLst>
        </c:ser>
        <c:ser>
          <c:idx val="1"/>
          <c:order val="1"/>
          <c:tx>
            <c:strRef>
              <c:f>'Su Tüketimi 2024-2025'!$D$9:$D$10</c:f>
              <c:strCache>
                <c:ptCount val="2"/>
                <c:pt idx="0">
                  <c:v>2024</c:v>
                </c:pt>
                <c:pt idx="1">
                  <c:v>Maliyet</c:v>
                </c:pt>
              </c:strCache>
            </c:strRef>
          </c:tx>
          <c:spPr>
            <a:solidFill>
              <a:schemeClr val="accent2"/>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2024-2025'!$D$11:$D$22</c:f>
              <c:numCache>
                <c:formatCode>#,##0</c:formatCode>
                <c:ptCount val="12"/>
                <c:pt idx="0">
                  <c:v>9363</c:v>
                </c:pt>
                <c:pt idx="1">
                  <c:v>8804</c:v>
                </c:pt>
                <c:pt idx="2">
                  <c:v>22341</c:v>
                </c:pt>
                <c:pt idx="3">
                  <c:v>150035</c:v>
                </c:pt>
                <c:pt idx="4">
                  <c:v>192417</c:v>
                </c:pt>
                <c:pt idx="5">
                  <c:v>368118</c:v>
                </c:pt>
                <c:pt idx="6">
                  <c:v>520991</c:v>
                </c:pt>
                <c:pt idx="7">
                  <c:v>1057805</c:v>
                </c:pt>
                <c:pt idx="8">
                  <c:v>876458</c:v>
                </c:pt>
                <c:pt idx="9">
                  <c:v>710970</c:v>
                </c:pt>
                <c:pt idx="10">
                  <c:v>583015</c:v>
                </c:pt>
                <c:pt idx="11">
                  <c:v>67292</c:v>
                </c:pt>
              </c:numCache>
            </c:numRef>
          </c:val>
          <c:extLst>
            <c:ext xmlns:c16="http://schemas.microsoft.com/office/drawing/2014/chart" uri="{C3380CC4-5D6E-409C-BE32-E72D297353CC}">
              <c16:uniqueId val="{00000001-47C3-40B1-BA57-F6368AC84F24}"/>
            </c:ext>
          </c:extLst>
        </c:ser>
        <c:ser>
          <c:idx val="2"/>
          <c:order val="2"/>
          <c:tx>
            <c:strRef>
              <c:f>'Su Tüketimi 2024-2025'!$E$9:$E$10</c:f>
              <c:strCache>
                <c:ptCount val="2"/>
                <c:pt idx="0">
                  <c:v>2024</c:v>
                </c:pt>
                <c:pt idx="1">
                  <c:v>ton CO2e</c:v>
                </c:pt>
              </c:strCache>
            </c:strRef>
          </c:tx>
          <c:spPr>
            <a:solidFill>
              <a:schemeClr val="accent3"/>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2024-2025'!$E$11:$E$22</c:f>
              <c:numCache>
                <c:formatCode>General</c:formatCode>
                <c:ptCount val="12"/>
                <c:pt idx="0">
                  <c:v>0.10177504347826082</c:v>
                </c:pt>
                <c:pt idx="1">
                  <c:v>9.3665478260869517E-2</c:v>
                </c:pt>
                <c:pt idx="2">
                  <c:v>0.21328156521739119</c:v>
                </c:pt>
                <c:pt idx="3">
                  <c:v>1.3267248695652167</c:v>
                </c:pt>
                <c:pt idx="4">
                  <c:v>1.6454307826086949</c:v>
                </c:pt>
                <c:pt idx="5">
                  <c:v>3.0374376521739115</c:v>
                </c:pt>
                <c:pt idx="6">
                  <c:v>4.1837246956521721</c:v>
                </c:pt>
                <c:pt idx="7">
                  <c:v>5.6604765217391275</c:v>
                </c:pt>
                <c:pt idx="8">
                  <c:v>4.5729838260869542</c:v>
                </c:pt>
                <c:pt idx="9">
                  <c:v>3.6359235652173894</c:v>
                </c:pt>
                <c:pt idx="10">
                  <c:v>0.23355547826086945</c:v>
                </c:pt>
                <c:pt idx="11">
                  <c:v>0.32357165217391287</c:v>
                </c:pt>
              </c:numCache>
            </c:numRef>
          </c:val>
          <c:extLst>
            <c:ext xmlns:c16="http://schemas.microsoft.com/office/drawing/2014/chart" uri="{C3380CC4-5D6E-409C-BE32-E72D297353CC}">
              <c16:uniqueId val="{00000002-47C3-40B1-BA57-F6368AC84F24}"/>
            </c:ext>
          </c:extLst>
        </c:ser>
        <c:ser>
          <c:idx val="3"/>
          <c:order val="3"/>
          <c:tx>
            <c:strRef>
              <c:f>'Su Tüketimi 2024-2025'!$F$9:$F$10</c:f>
              <c:strCache>
                <c:ptCount val="2"/>
                <c:pt idx="0">
                  <c:v>2024</c:v>
                </c:pt>
                <c:pt idx="1">
                  <c:v>pax</c:v>
                </c:pt>
              </c:strCache>
            </c:strRef>
          </c:tx>
          <c:spPr>
            <a:solidFill>
              <a:schemeClr val="accent4"/>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2024-2025'!$F$11:$F$22</c:f>
              <c:numCache>
                <c:formatCode>General</c:formatCode>
                <c:ptCount val="12"/>
                <c:pt idx="0">
                  <c:v>0</c:v>
                </c:pt>
                <c:pt idx="1">
                  <c:v>0</c:v>
                </c:pt>
                <c:pt idx="2">
                  <c:v>0</c:v>
                </c:pt>
                <c:pt idx="3">
                  <c:v>10221</c:v>
                </c:pt>
                <c:pt idx="4">
                  <c:v>15702</c:v>
                </c:pt>
                <c:pt idx="5">
                  <c:v>18282</c:v>
                </c:pt>
                <c:pt idx="6">
                  <c:v>21328</c:v>
                </c:pt>
                <c:pt idx="7">
                  <c:v>22186</c:v>
                </c:pt>
                <c:pt idx="8">
                  <c:v>19826</c:v>
                </c:pt>
                <c:pt idx="9">
                  <c:v>19864</c:v>
                </c:pt>
                <c:pt idx="10">
                  <c:v>6143</c:v>
                </c:pt>
                <c:pt idx="11">
                  <c:v>0</c:v>
                </c:pt>
              </c:numCache>
            </c:numRef>
          </c:val>
          <c:extLst>
            <c:ext xmlns:c16="http://schemas.microsoft.com/office/drawing/2014/chart" uri="{C3380CC4-5D6E-409C-BE32-E72D297353CC}">
              <c16:uniqueId val="{00000003-47C3-40B1-BA57-F6368AC84F24}"/>
            </c:ext>
          </c:extLst>
        </c:ser>
        <c:ser>
          <c:idx val="4"/>
          <c:order val="4"/>
          <c:tx>
            <c:strRef>
              <c:f>'Su Tüketimi 2024-2025'!$G$9:$G$10</c:f>
              <c:strCache>
                <c:ptCount val="2"/>
                <c:pt idx="0">
                  <c:v>2024</c:v>
                </c:pt>
                <c:pt idx="1">
                  <c:v>pp</c:v>
                </c:pt>
              </c:strCache>
            </c:strRef>
          </c:tx>
          <c:spPr>
            <a:solidFill>
              <a:schemeClr val="accent5"/>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2024-2025'!$G$11:$G$22</c:f>
              <c:numCache>
                <c:formatCode>General</c:formatCode>
                <c:ptCount val="12"/>
                <c:pt idx="0">
                  <c:v>0</c:v>
                </c:pt>
                <c:pt idx="1">
                  <c:v>0</c:v>
                </c:pt>
                <c:pt idx="2">
                  <c:v>0</c:v>
                </c:pt>
                <c:pt idx="3">
                  <c:v>1.2980382247971986E-4</c:v>
                </c:pt>
                <c:pt idx="4">
                  <c:v>1.0479115925415201E-4</c:v>
                </c:pt>
                <c:pt idx="5">
                  <c:v>1.6614361952597699E-4</c:v>
                </c:pt>
                <c:pt idx="6">
                  <c:v>1.961611353925437E-4</c:v>
                </c:pt>
                <c:pt idx="7">
                  <c:v>2.5513731730546864E-4</c:v>
                </c:pt>
                <c:pt idx="8">
                  <c:v>2.3065589761358591E-4</c:v>
                </c:pt>
                <c:pt idx="9">
                  <c:v>1.8304085608222863E-4</c:v>
                </c:pt>
                <c:pt idx="10">
                  <c:v>3.8019775070953839E-5</c:v>
                </c:pt>
                <c:pt idx="11">
                  <c:v>0</c:v>
                </c:pt>
              </c:numCache>
            </c:numRef>
          </c:val>
          <c:extLst>
            <c:ext xmlns:c16="http://schemas.microsoft.com/office/drawing/2014/chart" uri="{C3380CC4-5D6E-409C-BE32-E72D297353CC}">
              <c16:uniqueId val="{00000004-47C3-40B1-BA57-F6368AC84F24}"/>
            </c:ext>
          </c:extLst>
        </c:ser>
        <c:ser>
          <c:idx val="5"/>
          <c:order val="5"/>
          <c:tx>
            <c:strRef>
              <c:f>'Su Tüketimi 2024-2025'!$H$9:$H$10</c:f>
              <c:strCache>
                <c:ptCount val="2"/>
                <c:pt idx="0">
                  <c:v>2025</c:v>
                </c:pt>
                <c:pt idx="1">
                  <c:v>m3</c:v>
                </c:pt>
              </c:strCache>
            </c:strRef>
          </c:tx>
          <c:spPr>
            <a:solidFill>
              <a:schemeClr val="accent6"/>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2024-2025'!$H$11:$H$22</c:f>
              <c:numCache>
                <c:formatCode>General</c:formatCode>
                <c:ptCount val="12"/>
                <c:pt idx="0">
                  <c:v>31</c:v>
                </c:pt>
                <c:pt idx="1">
                  <c:v>586</c:v>
                </c:pt>
                <c:pt idx="2" formatCode="#,##0">
                  <c:v>1065</c:v>
                </c:pt>
                <c:pt idx="3" formatCode="#,##0">
                  <c:v>4875</c:v>
                </c:pt>
              </c:numCache>
            </c:numRef>
          </c:val>
          <c:extLst>
            <c:ext xmlns:c16="http://schemas.microsoft.com/office/drawing/2014/chart" uri="{C3380CC4-5D6E-409C-BE32-E72D297353CC}">
              <c16:uniqueId val="{00000005-47C3-40B1-BA57-F6368AC84F24}"/>
            </c:ext>
          </c:extLst>
        </c:ser>
        <c:ser>
          <c:idx val="6"/>
          <c:order val="6"/>
          <c:tx>
            <c:strRef>
              <c:f>'Su Tüketimi 2024-2025'!$I$9:$I$10</c:f>
              <c:strCache>
                <c:ptCount val="2"/>
                <c:pt idx="0">
                  <c:v>2025</c:v>
                </c:pt>
                <c:pt idx="1">
                  <c:v>Maliyet</c:v>
                </c:pt>
              </c:strCache>
            </c:strRef>
          </c:tx>
          <c:spPr>
            <a:solidFill>
              <a:schemeClr val="accent1">
                <a:lumMod val="60000"/>
              </a:schemeClr>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2024-2025'!$I$11:$I$22</c:f>
              <c:numCache>
                <c:formatCode>#,##0</c:formatCode>
                <c:ptCount val="12"/>
                <c:pt idx="0">
                  <c:v>44133</c:v>
                </c:pt>
                <c:pt idx="1">
                  <c:v>45955</c:v>
                </c:pt>
                <c:pt idx="2">
                  <c:v>91384</c:v>
                </c:pt>
                <c:pt idx="3">
                  <c:v>435000</c:v>
                </c:pt>
              </c:numCache>
            </c:numRef>
          </c:val>
          <c:extLst>
            <c:ext xmlns:c16="http://schemas.microsoft.com/office/drawing/2014/chart" uri="{C3380CC4-5D6E-409C-BE32-E72D297353CC}">
              <c16:uniqueId val="{00000006-47C3-40B1-BA57-F6368AC84F24}"/>
            </c:ext>
          </c:extLst>
        </c:ser>
        <c:ser>
          <c:idx val="7"/>
          <c:order val="7"/>
          <c:tx>
            <c:strRef>
              <c:f>'Su Tüketimi 2024-2025'!$J$9:$J$10</c:f>
              <c:strCache>
                <c:ptCount val="2"/>
                <c:pt idx="0">
                  <c:v>2025</c:v>
                </c:pt>
                <c:pt idx="1">
                  <c:v>ton CO2e</c:v>
                </c:pt>
              </c:strCache>
            </c:strRef>
          </c:tx>
          <c:spPr>
            <a:solidFill>
              <a:schemeClr val="accent2">
                <a:lumMod val="60000"/>
              </a:schemeClr>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2024-2025'!$J$11:$J$22</c:f>
              <c:numCache>
                <c:formatCode>General</c:formatCode>
                <c:ptCount val="12"/>
                <c:pt idx="0">
                  <c:v>1.2569826086956516E-2</c:v>
                </c:pt>
                <c:pt idx="1">
                  <c:v>0.2376102608695651</c:v>
                </c:pt>
                <c:pt idx="2">
                  <c:v>0.43183434782608676</c:v>
                </c:pt>
                <c:pt idx="3">
                  <c:v>1.9767065217391295</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7-47C3-40B1-BA57-F6368AC84F24}"/>
            </c:ext>
          </c:extLst>
        </c:ser>
        <c:ser>
          <c:idx val="8"/>
          <c:order val="8"/>
          <c:tx>
            <c:strRef>
              <c:f>'Su Tüketimi 2024-2025'!$K$9:$K$10</c:f>
              <c:strCache>
                <c:ptCount val="2"/>
                <c:pt idx="0">
                  <c:v>2025</c:v>
                </c:pt>
                <c:pt idx="1">
                  <c:v>pax</c:v>
                </c:pt>
              </c:strCache>
            </c:strRef>
          </c:tx>
          <c:spPr>
            <a:solidFill>
              <a:schemeClr val="accent3">
                <a:lumMod val="60000"/>
              </a:schemeClr>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2024-2025'!$K$11:$K$22</c:f>
              <c:numCache>
                <c:formatCode>#,##0</c:formatCode>
                <c:ptCount val="12"/>
                <c:pt idx="0">
                  <c:v>0</c:v>
                </c:pt>
                <c:pt idx="1">
                  <c:v>0</c:v>
                </c:pt>
                <c:pt idx="2">
                  <c:v>929</c:v>
                </c:pt>
                <c:pt idx="3">
                  <c:v>8675</c:v>
                </c:pt>
              </c:numCache>
            </c:numRef>
          </c:val>
          <c:extLst>
            <c:ext xmlns:c16="http://schemas.microsoft.com/office/drawing/2014/chart" uri="{C3380CC4-5D6E-409C-BE32-E72D297353CC}">
              <c16:uniqueId val="{00000008-47C3-40B1-BA57-F6368AC84F24}"/>
            </c:ext>
          </c:extLst>
        </c:ser>
        <c:ser>
          <c:idx val="9"/>
          <c:order val="9"/>
          <c:tx>
            <c:strRef>
              <c:f>'Su Tüketimi 2024-2025'!$L$9:$L$10</c:f>
              <c:strCache>
                <c:ptCount val="2"/>
                <c:pt idx="0">
                  <c:v>2025</c:v>
                </c:pt>
                <c:pt idx="1">
                  <c:v>pp</c:v>
                </c:pt>
              </c:strCache>
            </c:strRef>
          </c:tx>
          <c:spPr>
            <a:solidFill>
              <a:schemeClr val="accent4">
                <a:lumMod val="60000"/>
              </a:schemeClr>
            </a:solidFill>
            <a:ln>
              <a:noFill/>
            </a:ln>
            <a:effectLst/>
            <a:sp3d/>
          </c:spPr>
          <c:invertIfNegative val="0"/>
          <c:cat>
            <c:strRef>
              <c:f>'Su Tüketimi 2024-2025'!$B$11:$B$22</c:f>
              <c:strCache>
                <c:ptCount val="12"/>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strCache>
            </c:strRef>
          </c:cat>
          <c:val>
            <c:numRef>
              <c:f>'Su Tüketimi 2024-2025'!$L$11:$L$22</c:f>
              <c:numCache>
                <c:formatCode>General</c:formatCode>
                <c:ptCount val="12"/>
                <c:pt idx="0">
                  <c:v>0</c:v>
                </c:pt>
                <c:pt idx="1">
                  <c:v>0</c:v>
                </c:pt>
                <c:pt idx="2">
                  <c:v>4.6483783404315047E-4</c:v>
                </c:pt>
                <c:pt idx="3">
                  <c:v>2.2786242325523108E-4</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9-47C3-40B1-BA57-F6368AC84F24}"/>
            </c:ext>
          </c:extLst>
        </c:ser>
        <c:dLbls>
          <c:showLegendKey val="0"/>
          <c:showVal val="0"/>
          <c:showCatName val="0"/>
          <c:showSerName val="0"/>
          <c:showPercent val="0"/>
          <c:showBubbleSize val="0"/>
        </c:dLbls>
        <c:gapWidth val="150"/>
        <c:shape val="box"/>
        <c:axId val="608231576"/>
        <c:axId val="608240216"/>
        <c:axId val="0"/>
      </c:bar3DChart>
      <c:catAx>
        <c:axId val="608231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08240216"/>
        <c:crosses val="autoZero"/>
        <c:auto val="1"/>
        <c:lblAlgn val="ctr"/>
        <c:lblOffset val="100"/>
        <c:noMultiLvlLbl val="0"/>
      </c:catAx>
      <c:valAx>
        <c:axId val="608240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08231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2868B-3CB6-49A9-8A59-45742B001409}"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09C456AD-F395-42D5-8EED-91FDF88A1108}">
      <dgm:prSet/>
      <dgm:spPr/>
      <dgm:t>
        <a:bodyPr/>
        <a:lstStyle/>
        <a:p>
          <a:r>
            <a:rPr lang="tr-TR"/>
            <a:t>Misafirperverlik</a:t>
          </a:r>
          <a:endParaRPr lang="en-US"/>
        </a:p>
      </dgm:t>
    </dgm:pt>
    <dgm:pt modelId="{C3E2CB15-02BE-4366-ACB5-23C697A92D55}" type="parTrans" cxnId="{4ACECBEC-BBB7-4FC9-9598-BDE6C24C3136}">
      <dgm:prSet/>
      <dgm:spPr/>
      <dgm:t>
        <a:bodyPr/>
        <a:lstStyle/>
        <a:p>
          <a:endParaRPr lang="en-US"/>
        </a:p>
      </dgm:t>
    </dgm:pt>
    <dgm:pt modelId="{F19F110F-5ED8-4DEA-AA9F-5791DF255DC4}" type="sibTrans" cxnId="{4ACECBEC-BBB7-4FC9-9598-BDE6C24C3136}">
      <dgm:prSet/>
      <dgm:spPr/>
      <dgm:t>
        <a:bodyPr/>
        <a:lstStyle/>
        <a:p>
          <a:endParaRPr lang="en-US"/>
        </a:p>
      </dgm:t>
    </dgm:pt>
    <dgm:pt modelId="{327AFC62-B948-4C9B-A638-023A83683A3E}">
      <dgm:prSet/>
      <dgm:spPr/>
      <dgm:t>
        <a:bodyPr/>
        <a:lstStyle/>
        <a:p>
          <a:r>
            <a:rPr lang="tr-TR"/>
            <a:t>Ekip Çalışmasına Güvenen</a:t>
          </a:r>
          <a:endParaRPr lang="en-US"/>
        </a:p>
      </dgm:t>
    </dgm:pt>
    <dgm:pt modelId="{2DE1A4A5-982E-4365-B53C-B809CD2AA2DD}" type="parTrans" cxnId="{FF64A28F-71FB-4D43-8AF0-23E5998D05F0}">
      <dgm:prSet/>
      <dgm:spPr/>
      <dgm:t>
        <a:bodyPr/>
        <a:lstStyle/>
        <a:p>
          <a:endParaRPr lang="en-US"/>
        </a:p>
      </dgm:t>
    </dgm:pt>
    <dgm:pt modelId="{1A13E538-FF8E-4FAF-9305-1AE47661CA9E}" type="sibTrans" cxnId="{FF64A28F-71FB-4D43-8AF0-23E5998D05F0}">
      <dgm:prSet/>
      <dgm:spPr/>
      <dgm:t>
        <a:bodyPr/>
        <a:lstStyle/>
        <a:p>
          <a:endParaRPr lang="en-US"/>
        </a:p>
      </dgm:t>
    </dgm:pt>
    <dgm:pt modelId="{21B1A4AB-B3B2-4C85-B4CB-DCA75C097252}">
      <dgm:prSet/>
      <dgm:spPr/>
      <dgm:t>
        <a:bodyPr/>
        <a:lstStyle/>
        <a:p>
          <a:r>
            <a:rPr lang="tr-TR"/>
            <a:t>İnsana ve Çevreye Saygılı</a:t>
          </a:r>
          <a:endParaRPr lang="en-US"/>
        </a:p>
      </dgm:t>
    </dgm:pt>
    <dgm:pt modelId="{E29C6FE8-AFB7-47E5-B574-DBB47626D57F}" type="parTrans" cxnId="{0778F6AB-9065-410E-AF96-DEA20807768F}">
      <dgm:prSet/>
      <dgm:spPr/>
      <dgm:t>
        <a:bodyPr/>
        <a:lstStyle/>
        <a:p>
          <a:endParaRPr lang="en-US"/>
        </a:p>
      </dgm:t>
    </dgm:pt>
    <dgm:pt modelId="{1539E045-C318-4483-82FD-BBBF2621E9FE}" type="sibTrans" cxnId="{0778F6AB-9065-410E-AF96-DEA20807768F}">
      <dgm:prSet/>
      <dgm:spPr/>
      <dgm:t>
        <a:bodyPr/>
        <a:lstStyle/>
        <a:p>
          <a:endParaRPr lang="en-US"/>
        </a:p>
      </dgm:t>
    </dgm:pt>
    <dgm:pt modelId="{A2736329-40CF-4BA2-BF5B-FEE2A15A4A20}">
      <dgm:prSet/>
      <dgm:spPr/>
      <dgm:t>
        <a:bodyPr/>
        <a:lstStyle/>
        <a:p>
          <a:r>
            <a:rPr lang="tr-TR"/>
            <a:t>Yasalara Uyan</a:t>
          </a:r>
          <a:endParaRPr lang="en-US"/>
        </a:p>
      </dgm:t>
    </dgm:pt>
    <dgm:pt modelId="{99ABF5F9-ED97-48A6-8DB3-34CFD83376CC}" type="parTrans" cxnId="{FF9B3498-EA2E-4643-BFED-543DF9EF4E6D}">
      <dgm:prSet/>
      <dgm:spPr/>
      <dgm:t>
        <a:bodyPr/>
        <a:lstStyle/>
        <a:p>
          <a:endParaRPr lang="en-US"/>
        </a:p>
      </dgm:t>
    </dgm:pt>
    <dgm:pt modelId="{70A361E9-C0D5-4252-91FB-37F6A0B55CE1}" type="sibTrans" cxnId="{FF9B3498-EA2E-4643-BFED-543DF9EF4E6D}">
      <dgm:prSet/>
      <dgm:spPr/>
      <dgm:t>
        <a:bodyPr/>
        <a:lstStyle/>
        <a:p>
          <a:endParaRPr lang="en-US"/>
        </a:p>
      </dgm:t>
    </dgm:pt>
    <dgm:pt modelId="{D5ECC72B-7E50-4B68-8CF4-D8B7DD4EC03F}">
      <dgm:prSet/>
      <dgm:spPr/>
      <dgm:t>
        <a:bodyPr/>
        <a:lstStyle/>
        <a:p>
          <a:r>
            <a:rPr lang="tr-TR"/>
            <a:t>Güvenilirliğe ve Dürüstlüğe önem veren</a:t>
          </a:r>
          <a:endParaRPr lang="en-US"/>
        </a:p>
      </dgm:t>
    </dgm:pt>
    <dgm:pt modelId="{DAF9FB8C-2E4E-48BF-97FD-09A8DE0DC677}" type="parTrans" cxnId="{D6E234D3-A086-4452-B852-81AC433CF5B0}">
      <dgm:prSet/>
      <dgm:spPr/>
      <dgm:t>
        <a:bodyPr/>
        <a:lstStyle/>
        <a:p>
          <a:endParaRPr lang="en-US"/>
        </a:p>
      </dgm:t>
    </dgm:pt>
    <dgm:pt modelId="{C18485B3-7AD0-4974-B4D0-B0F2B285B03D}" type="sibTrans" cxnId="{D6E234D3-A086-4452-B852-81AC433CF5B0}">
      <dgm:prSet/>
      <dgm:spPr/>
      <dgm:t>
        <a:bodyPr/>
        <a:lstStyle/>
        <a:p>
          <a:endParaRPr lang="en-US"/>
        </a:p>
      </dgm:t>
    </dgm:pt>
    <dgm:pt modelId="{4EDAC99D-B90A-4085-92B9-264089F3E4BC}">
      <dgm:prSet/>
      <dgm:spPr/>
      <dgm:t>
        <a:bodyPr/>
        <a:lstStyle/>
        <a:p>
          <a:r>
            <a:rPr lang="tr-TR"/>
            <a:t>Yeniliğe açık</a:t>
          </a:r>
          <a:endParaRPr lang="en-US"/>
        </a:p>
      </dgm:t>
    </dgm:pt>
    <dgm:pt modelId="{1A340BE7-0E20-475C-ADB7-94352F1F886B}" type="parTrans" cxnId="{0BEE421F-8D49-4759-8CDA-997A611CFE65}">
      <dgm:prSet/>
      <dgm:spPr/>
      <dgm:t>
        <a:bodyPr/>
        <a:lstStyle/>
        <a:p>
          <a:endParaRPr lang="en-US"/>
        </a:p>
      </dgm:t>
    </dgm:pt>
    <dgm:pt modelId="{1750287D-9267-4847-86C3-8ABFA6563BD1}" type="sibTrans" cxnId="{0BEE421F-8D49-4759-8CDA-997A611CFE65}">
      <dgm:prSet/>
      <dgm:spPr/>
      <dgm:t>
        <a:bodyPr/>
        <a:lstStyle/>
        <a:p>
          <a:endParaRPr lang="en-US"/>
        </a:p>
      </dgm:t>
    </dgm:pt>
    <dgm:pt modelId="{326BD349-6ACF-4E28-BC5D-1F9326E0FA17}">
      <dgm:prSet/>
      <dgm:spPr/>
      <dgm:t>
        <a:bodyPr/>
        <a:lstStyle/>
        <a:p>
          <a:r>
            <a:rPr lang="tr-TR"/>
            <a:t>Eğitimlerle sürekli kendini geliştiren</a:t>
          </a:r>
          <a:endParaRPr lang="en-US"/>
        </a:p>
      </dgm:t>
    </dgm:pt>
    <dgm:pt modelId="{1E86F78E-5F47-4BDA-885A-B3CF98325516}" type="parTrans" cxnId="{FC55E3D5-6CE2-445D-AEDE-92C8A853275D}">
      <dgm:prSet/>
      <dgm:spPr/>
      <dgm:t>
        <a:bodyPr/>
        <a:lstStyle/>
        <a:p>
          <a:endParaRPr lang="en-US"/>
        </a:p>
      </dgm:t>
    </dgm:pt>
    <dgm:pt modelId="{7EE65554-2AD6-4882-A797-5267450DFBAA}" type="sibTrans" cxnId="{FC55E3D5-6CE2-445D-AEDE-92C8A853275D}">
      <dgm:prSet/>
      <dgm:spPr/>
      <dgm:t>
        <a:bodyPr/>
        <a:lstStyle/>
        <a:p>
          <a:endParaRPr lang="en-US"/>
        </a:p>
      </dgm:t>
    </dgm:pt>
    <dgm:pt modelId="{98A233B7-9FC6-4BAF-94E2-CED3FCD07DEA}">
      <dgm:prSet/>
      <dgm:spPr/>
      <dgm:t>
        <a:bodyPr/>
        <a:lstStyle/>
        <a:p>
          <a:r>
            <a:rPr lang="tr-TR"/>
            <a:t>Sürdürülebilirlik</a:t>
          </a:r>
          <a:endParaRPr lang="en-US"/>
        </a:p>
      </dgm:t>
    </dgm:pt>
    <dgm:pt modelId="{B265D113-3B1A-4A37-B63C-09941E87853B}" type="parTrans" cxnId="{4366328C-6B55-4FA7-A496-B9D52A130D58}">
      <dgm:prSet/>
      <dgm:spPr/>
      <dgm:t>
        <a:bodyPr/>
        <a:lstStyle/>
        <a:p>
          <a:endParaRPr lang="en-US"/>
        </a:p>
      </dgm:t>
    </dgm:pt>
    <dgm:pt modelId="{0C29EBC9-4916-4ACD-BBD0-820EBF25D99D}" type="sibTrans" cxnId="{4366328C-6B55-4FA7-A496-B9D52A130D58}">
      <dgm:prSet/>
      <dgm:spPr/>
      <dgm:t>
        <a:bodyPr/>
        <a:lstStyle/>
        <a:p>
          <a:endParaRPr lang="en-US"/>
        </a:p>
      </dgm:t>
    </dgm:pt>
    <dgm:pt modelId="{5DF95069-8BA2-4FFC-BCCE-A754AE55CB65}" type="pres">
      <dgm:prSet presAssocID="{2ED2868B-3CB6-49A9-8A59-45742B001409}" presName="diagram" presStyleCnt="0">
        <dgm:presLayoutVars>
          <dgm:dir/>
          <dgm:resizeHandles val="exact"/>
        </dgm:presLayoutVars>
      </dgm:prSet>
      <dgm:spPr/>
    </dgm:pt>
    <dgm:pt modelId="{61BEF0C2-1BC7-4A51-BC6F-AAD04A5A7E4B}" type="pres">
      <dgm:prSet presAssocID="{09C456AD-F395-42D5-8EED-91FDF88A1108}" presName="node" presStyleLbl="node1" presStyleIdx="0" presStyleCnt="8">
        <dgm:presLayoutVars>
          <dgm:bulletEnabled val="1"/>
        </dgm:presLayoutVars>
      </dgm:prSet>
      <dgm:spPr/>
    </dgm:pt>
    <dgm:pt modelId="{0540090B-55AA-482E-86DE-BBF01D851DCE}" type="pres">
      <dgm:prSet presAssocID="{F19F110F-5ED8-4DEA-AA9F-5791DF255DC4}" presName="sibTrans" presStyleCnt="0"/>
      <dgm:spPr/>
    </dgm:pt>
    <dgm:pt modelId="{0944B511-2BB5-4222-9549-30873DFE1786}" type="pres">
      <dgm:prSet presAssocID="{327AFC62-B948-4C9B-A638-023A83683A3E}" presName="node" presStyleLbl="node1" presStyleIdx="1" presStyleCnt="8">
        <dgm:presLayoutVars>
          <dgm:bulletEnabled val="1"/>
        </dgm:presLayoutVars>
      </dgm:prSet>
      <dgm:spPr/>
    </dgm:pt>
    <dgm:pt modelId="{A26B4555-A09F-4F00-B2A6-A92503653017}" type="pres">
      <dgm:prSet presAssocID="{1A13E538-FF8E-4FAF-9305-1AE47661CA9E}" presName="sibTrans" presStyleCnt="0"/>
      <dgm:spPr/>
    </dgm:pt>
    <dgm:pt modelId="{F59BBB58-CD2D-4AFF-8266-9894C6A2D4C1}" type="pres">
      <dgm:prSet presAssocID="{21B1A4AB-B3B2-4C85-B4CB-DCA75C097252}" presName="node" presStyleLbl="node1" presStyleIdx="2" presStyleCnt="8">
        <dgm:presLayoutVars>
          <dgm:bulletEnabled val="1"/>
        </dgm:presLayoutVars>
      </dgm:prSet>
      <dgm:spPr/>
    </dgm:pt>
    <dgm:pt modelId="{9B1153C3-2C47-4A75-B12C-1F193EABA905}" type="pres">
      <dgm:prSet presAssocID="{1539E045-C318-4483-82FD-BBBF2621E9FE}" presName="sibTrans" presStyleCnt="0"/>
      <dgm:spPr/>
    </dgm:pt>
    <dgm:pt modelId="{1779D42E-7ED2-4F2C-9CAB-F3049961CC07}" type="pres">
      <dgm:prSet presAssocID="{A2736329-40CF-4BA2-BF5B-FEE2A15A4A20}" presName="node" presStyleLbl="node1" presStyleIdx="3" presStyleCnt="8">
        <dgm:presLayoutVars>
          <dgm:bulletEnabled val="1"/>
        </dgm:presLayoutVars>
      </dgm:prSet>
      <dgm:spPr/>
    </dgm:pt>
    <dgm:pt modelId="{C635370A-7818-4505-9ED2-336D5FB7B10B}" type="pres">
      <dgm:prSet presAssocID="{70A361E9-C0D5-4252-91FB-37F6A0B55CE1}" presName="sibTrans" presStyleCnt="0"/>
      <dgm:spPr/>
    </dgm:pt>
    <dgm:pt modelId="{880A212F-0FD1-464B-BA7E-5FC0DBB59CFC}" type="pres">
      <dgm:prSet presAssocID="{D5ECC72B-7E50-4B68-8CF4-D8B7DD4EC03F}" presName="node" presStyleLbl="node1" presStyleIdx="4" presStyleCnt="8">
        <dgm:presLayoutVars>
          <dgm:bulletEnabled val="1"/>
        </dgm:presLayoutVars>
      </dgm:prSet>
      <dgm:spPr/>
    </dgm:pt>
    <dgm:pt modelId="{006C92DB-CF93-4048-8AD8-35589B554EBD}" type="pres">
      <dgm:prSet presAssocID="{C18485B3-7AD0-4974-B4D0-B0F2B285B03D}" presName="sibTrans" presStyleCnt="0"/>
      <dgm:spPr/>
    </dgm:pt>
    <dgm:pt modelId="{7CE83E47-AE33-4284-8E7C-6B0747E37187}" type="pres">
      <dgm:prSet presAssocID="{4EDAC99D-B90A-4085-92B9-264089F3E4BC}" presName="node" presStyleLbl="node1" presStyleIdx="5" presStyleCnt="8">
        <dgm:presLayoutVars>
          <dgm:bulletEnabled val="1"/>
        </dgm:presLayoutVars>
      </dgm:prSet>
      <dgm:spPr/>
    </dgm:pt>
    <dgm:pt modelId="{53C7CBB4-4FBC-4862-91A9-744681620E3B}" type="pres">
      <dgm:prSet presAssocID="{1750287D-9267-4847-86C3-8ABFA6563BD1}" presName="sibTrans" presStyleCnt="0"/>
      <dgm:spPr/>
    </dgm:pt>
    <dgm:pt modelId="{32652925-B3EF-4159-BDEC-D5810F3154A2}" type="pres">
      <dgm:prSet presAssocID="{326BD349-6ACF-4E28-BC5D-1F9326E0FA17}" presName="node" presStyleLbl="node1" presStyleIdx="6" presStyleCnt="8">
        <dgm:presLayoutVars>
          <dgm:bulletEnabled val="1"/>
        </dgm:presLayoutVars>
      </dgm:prSet>
      <dgm:spPr/>
    </dgm:pt>
    <dgm:pt modelId="{93FBDC5E-430C-4D0F-87CC-CD5E6757FB96}" type="pres">
      <dgm:prSet presAssocID="{7EE65554-2AD6-4882-A797-5267450DFBAA}" presName="sibTrans" presStyleCnt="0"/>
      <dgm:spPr/>
    </dgm:pt>
    <dgm:pt modelId="{A1EF2370-2689-42AD-8181-83E0563E2281}" type="pres">
      <dgm:prSet presAssocID="{98A233B7-9FC6-4BAF-94E2-CED3FCD07DEA}" presName="node" presStyleLbl="node1" presStyleIdx="7" presStyleCnt="8">
        <dgm:presLayoutVars>
          <dgm:bulletEnabled val="1"/>
        </dgm:presLayoutVars>
      </dgm:prSet>
      <dgm:spPr/>
    </dgm:pt>
  </dgm:ptLst>
  <dgm:cxnLst>
    <dgm:cxn modelId="{8ED10C14-95EE-4721-9DF7-4A95DCC85BD9}" type="presOf" srcId="{326BD349-6ACF-4E28-BC5D-1F9326E0FA17}" destId="{32652925-B3EF-4159-BDEC-D5810F3154A2}" srcOrd="0" destOrd="0" presId="urn:microsoft.com/office/officeart/2005/8/layout/default"/>
    <dgm:cxn modelId="{88CF0915-32AD-4CA3-A93B-02CD36E67921}" type="presOf" srcId="{21B1A4AB-B3B2-4C85-B4CB-DCA75C097252}" destId="{F59BBB58-CD2D-4AFF-8266-9894C6A2D4C1}" srcOrd="0" destOrd="0" presId="urn:microsoft.com/office/officeart/2005/8/layout/default"/>
    <dgm:cxn modelId="{0BEE421F-8D49-4759-8CDA-997A611CFE65}" srcId="{2ED2868B-3CB6-49A9-8A59-45742B001409}" destId="{4EDAC99D-B90A-4085-92B9-264089F3E4BC}" srcOrd="5" destOrd="0" parTransId="{1A340BE7-0E20-475C-ADB7-94352F1F886B}" sibTransId="{1750287D-9267-4847-86C3-8ABFA6563BD1}"/>
    <dgm:cxn modelId="{BE1E8863-9DF7-441E-90AD-FF1D1DC9893D}" type="presOf" srcId="{09C456AD-F395-42D5-8EED-91FDF88A1108}" destId="{61BEF0C2-1BC7-4A51-BC6F-AAD04A5A7E4B}" srcOrd="0" destOrd="0" presId="urn:microsoft.com/office/officeart/2005/8/layout/default"/>
    <dgm:cxn modelId="{5DDE706D-F6A2-4A61-84D2-1C7D6836769E}" type="presOf" srcId="{4EDAC99D-B90A-4085-92B9-264089F3E4BC}" destId="{7CE83E47-AE33-4284-8E7C-6B0747E37187}" srcOrd="0" destOrd="0" presId="urn:microsoft.com/office/officeart/2005/8/layout/default"/>
    <dgm:cxn modelId="{4366328C-6B55-4FA7-A496-B9D52A130D58}" srcId="{2ED2868B-3CB6-49A9-8A59-45742B001409}" destId="{98A233B7-9FC6-4BAF-94E2-CED3FCD07DEA}" srcOrd="7" destOrd="0" parTransId="{B265D113-3B1A-4A37-B63C-09941E87853B}" sibTransId="{0C29EBC9-4916-4ACD-BBD0-820EBF25D99D}"/>
    <dgm:cxn modelId="{FF64A28F-71FB-4D43-8AF0-23E5998D05F0}" srcId="{2ED2868B-3CB6-49A9-8A59-45742B001409}" destId="{327AFC62-B948-4C9B-A638-023A83683A3E}" srcOrd="1" destOrd="0" parTransId="{2DE1A4A5-982E-4365-B53C-B809CD2AA2DD}" sibTransId="{1A13E538-FF8E-4FAF-9305-1AE47661CA9E}"/>
    <dgm:cxn modelId="{FF9B3498-EA2E-4643-BFED-543DF9EF4E6D}" srcId="{2ED2868B-3CB6-49A9-8A59-45742B001409}" destId="{A2736329-40CF-4BA2-BF5B-FEE2A15A4A20}" srcOrd="3" destOrd="0" parTransId="{99ABF5F9-ED97-48A6-8DB3-34CFD83376CC}" sibTransId="{70A361E9-C0D5-4252-91FB-37F6A0B55CE1}"/>
    <dgm:cxn modelId="{6D868CAB-5662-48EB-991E-6CD5DD5F91EB}" type="presOf" srcId="{98A233B7-9FC6-4BAF-94E2-CED3FCD07DEA}" destId="{A1EF2370-2689-42AD-8181-83E0563E2281}" srcOrd="0" destOrd="0" presId="urn:microsoft.com/office/officeart/2005/8/layout/default"/>
    <dgm:cxn modelId="{0778F6AB-9065-410E-AF96-DEA20807768F}" srcId="{2ED2868B-3CB6-49A9-8A59-45742B001409}" destId="{21B1A4AB-B3B2-4C85-B4CB-DCA75C097252}" srcOrd="2" destOrd="0" parTransId="{E29C6FE8-AFB7-47E5-B574-DBB47626D57F}" sibTransId="{1539E045-C318-4483-82FD-BBBF2621E9FE}"/>
    <dgm:cxn modelId="{7F5619B2-1A6D-4520-A031-DCA1B5012D25}" type="presOf" srcId="{A2736329-40CF-4BA2-BF5B-FEE2A15A4A20}" destId="{1779D42E-7ED2-4F2C-9CAB-F3049961CC07}" srcOrd="0" destOrd="0" presId="urn:microsoft.com/office/officeart/2005/8/layout/default"/>
    <dgm:cxn modelId="{483C1ACD-9DF5-4ADE-8CD6-2209B92EA573}" type="presOf" srcId="{2ED2868B-3CB6-49A9-8A59-45742B001409}" destId="{5DF95069-8BA2-4FFC-BCCE-A754AE55CB65}" srcOrd="0" destOrd="0" presId="urn:microsoft.com/office/officeart/2005/8/layout/default"/>
    <dgm:cxn modelId="{D6E234D3-A086-4452-B852-81AC433CF5B0}" srcId="{2ED2868B-3CB6-49A9-8A59-45742B001409}" destId="{D5ECC72B-7E50-4B68-8CF4-D8B7DD4EC03F}" srcOrd="4" destOrd="0" parTransId="{DAF9FB8C-2E4E-48BF-97FD-09A8DE0DC677}" sibTransId="{C18485B3-7AD0-4974-B4D0-B0F2B285B03D}"/>
    <dgm:cxn modelId="{FC55E3D5-6CE2-445D-AEDE-92C8A853275D}" srcId="{2ED2868B-3CB6-49A9-8A59-45742B001409}" destId="{326BD349-6ACF-4E28-BC5D-1F9326E0FA17}" srcOrd="6" destOrd="0" parTransId="{1E86F78E-5F47-4BDA-885A-B3CF98325516}" sibTransId="{7EE65554-2AD6-4882-A797-5267450DFBAA}"/>
    <dgm:cxn modelId="{8EC7BFE4-5497-43A0-A785-1B30BC45365E}" type="presOf" srcId="{D5ECC72B-7E50-4B68-8CF4-D8B7DD4EC03F}" destId="{880A212F-0FD1-464B-BA7E-5FC0DBB59CFC}" srcOrd="0" destOrd="0" presId="urn:microsoft.com/office/officeart/2005/8/layout/default"/>
    <dgm:cxn modelId="{4ACECBEC-BBB7-4FC9-9598-BDE6C24C3136}" srcId="{2ED2868B-3CB6-49A9-8A59-45742B001409}" destId="{09C456AD-F395-42D5-8EED-91FDF88A1108}" srcOrd="0" destOrd="0" parTransId="{C3E2CB15-02BE-4366-ACB5-23C697A92D55}" sibTransId="{F19F110F-5ED8-4DEA-AA9F-5791DF255DC4}"/>
    <dgm:cxn modelId="{F9E4C0EF-BD84-4BFD-8E0F-9C4F72879501}" type="presOf" srcId="{327AFC62-B948-4C9B-A638-023A83683A3E}" destId="{0944B511-2BB5-4222-9549-30873DFE1786}" srcOrd="0" destOrd="0" presId="urn:microsoft.com/office/officeart/2005/8/layout/default"/>
    <dgm:cxn modelId="{5FBAAF85-7AA1-44DF-86B8-E2E3D07A7B5C}" type="presParOf" srcId="{5DF95069-8BA2-4FFC-BCCE-A754AE55CB65}" destId="{61BEF0C2-1BC7-4A51-BC6F-AAD04A5A7E4B}" srcOrd="0" destOrd="0" presId="urn:microsoft.com/office/officeart/2005/8/layout/default"/>
    <dgm:cxn modelId="{CDA6145E-B7D8-4684-9ADD-FC4B217B8C73}" type="presParOf" srcId="{5DF95069-8BA2-4FFC-BCCE-A754AE55CB65}" destId="{0540090B-55AA-482E-86DE-BBF01D851DCE}" srcOrd="1" destOrd="0" presId="urn:microsoft.com/office/officeart/2005/8/layout/default"/>
    <dgm:cxn modelId="{04AF5B78-CFBE-462A-B09F-B067E2EDD72C}" type="presParOf" srcId="{5DF95069-8BA2-4FFC-BCCE-A754AE55CB65}" destId="{0944B511-2BB5-4222-9549-30873DFE1786}" srcOrd="2" destOrd="0" presId="urn:microsoft.com/office/officeart/2005/8/layout/default"/>
    <dgm:cxn modelId="{0A343B5D-7B18-468C-82B8-38A358ED46DF}" type="presParOf" srcId="{5DF95069-8BA2-4FFC-BCCE-A754AE55CB65}" destId="{A26B4555-A09F-4F00-B2A6-A92503653017}" srcOrd="3" destOrd="0" presId="urn:microsoft.com/office/officeart/2005/8/layout/default"/>
    <dgm:cxn modelId="{8D309EF7-E523-415F-84A6-0510E32192DE}" type="presParOf" srcId="{5DF95069-8BA2-4FFC-BCCE-A754AE55CB65}" destId="{F59BBB58-CD2D-4AFF-8266-9894C6A2D4C1}" srcOrd="4" destOrd="0" presId="urn:microsoft.com/office/officeart/2005/8/layout/default"/>
    <dgm:cxn modelId="{385B8FDE-2453-4745-9004-E739F486AA77}" type="presParOf" srcId="{5DF95069-8BA2-4FFC-BCCE-A754AE55CB65}" destId="{9B1153C3-2C47-4A75-B12C-1F193EABA905}" srcOrd="5" destOrd="0" presId="urn:microsoft.com/office/officeart/2005/8/layout/default"/>
    <dgm:cxn modelId="{A6D1ABA1-0BB8-4354-87D0-4A7C5F51FFD6}" type="presParOf" srcId="{5DF95069-8BA2-4FFC-BCCE-A754AE55CB65}" destId="{1779D42E-7ED2-4F2C-9CAB-F3049961CC07}" srcOrd="6" destOrd="0" presId="urn:microsoft.com/office/officeart/2005/8/layout/default"/>
    <dgm:cxn modelId="{57EE39D4-D523-495B-964B-53ADF9D2530E}" type="presParOf" srcId="{5DF95069-8BA2-4FFC-BCCE-A754AE55CB65}" destId="{C635370A-7818-4505-9ED2-336D5FB7B10B}" srcOrd="7" destOrd="0" presId="urn:microsoft.com/office/officeart/2005/8/layout/default"/>
    <dgm:cxn modelId="{67719082-630D-4F11-B1AC-D3A6737FF1D9}" type="presParOf" srcId="{5DF95069-8BA2-4FFC-BCCE-A754AE55CB65}" destId="{880A212F-0FD1-464B-BA7E-5FC0DBB59CFC}" srcOrd="8" destOrd="0" presId="urn:microsoft.com/office/officeart/2005/8/layout/default"/>
    <dgm:cxn modelId="{00EB15FE-FEE6-4E21-90AC-13C1CC8526E6}" type="presParOf" srcId="{5DF95069-8BA2-4FFC-BCCE-A754AE55CB65}" destId="{006C92DB-CF93-4048-8AD8-35589B554EBD}" srcOrd="9" destOrd="0" presId="urn:microsoft.com/office/officeart/2005/8/layout/default"/>
    <dgm:cxn modelId="{64C73D5A-E0A1-4710-94EE-059CD3F6B7BA}" type="presParOf" srcId="{5DF95069-8BA2-4FFC-BCCE-A754AE55CB65}" destId="{7CE83E47-AE33-4284-8E7C-6B0747E37187}" srcOrd="10" destOrd="0" presId="urn:microsoft.com/office/officeart/2005/8/layout/default"/>
    <dgm:cxn modelId="{DCEBD185-6F27-42C8-B9A5-FB9FDD3D0FF8}" type="presParOf" srcId="{5DF95069-8BA2-4FFC-BCCE-A754AE55CB65}" destId="{53C7CBB4-4FBC-4862-91A9-744681620E3B}" srcOrd="11" destOrd="0" presId="urn:microsoft.com/office/officeart/2005/8/layout/default"/>
    <dgm:cxn modelId="{E268E727-A7E0-462F-A696-E462A7A6320F}" type="presParOf" srcId="{5DF95069-8BA2-4FFC-BCCE-A754AE55CB65}" destId="{32652925-B3EF-4159-BDEC-D5810F3154A2}" srcOrd="12" destOrd="0" presId="urn:microsoft.com/office/officeart/2005/8/layout/default"/>
    <dgm:cxn modelId="{C8E5C002-00A5-4774-93DB-E840C0FC620A}" type="presParOf" srcId="{5DF95069-8BA2-4FFC-BCCE-A754AE55CB65}" destId="{93FBDC5E-430C-4D0F-87CC-CD5E6757FB96}" srcOrd="13" destOrd="0" presId="urn:microsoft.com/office/officeart/2005/8/layout/default"/>
    <dgm:cxn modelId="{E257DB8A-4DF6-4301-AA32-A0AE11557C91}" type="presParOf" srcId="{5DF95069-8BA2-4FFC-BCCE-A754AE55CB65}" destId="{A1EF2370-2689-42AD-8181-83E0563E228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A451D-BB08-4F5D-A609-3CAF3D877C0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73E9E82-74F6-45C3-B462-70FBFC73ECF8}">
      <dgm:prSet custT="1"/>
      <dgm:spPr/>
      <dgm:t>
        <a:bodyPr/>
        <a:lstStyle/>
        <a:p>
          <a:pPr>
            <a:lnSpc>
              <a:spcPct val="100000"/>
            </a:lnSpc>
          </a:pPr>
          <a:r>
            <a:rPr lang="tr-TR" sz="1800" dirty="0">
              <a:solidFill>
                <a:schemeClr val="tx2"/>
              </a:solidFill>
            </a:rPr>
            <a:t>Ekip üyelerimizi gerekli eğitim, tecrübe ve yetkinliklere sahip, kurum kültürümüze, değerlerimize ve hedeflerimize uyumlu ve yerel halk içirişinden olmasına özen göstermekteyiz.</a:t>
          </a:r>
          <a:endParaRPr lang="en-US" sz="1800" dirty="0">
            <a:solidFill>
              <a:schemeClr val="tx2"/>
            </a:solidFill>
          </a:endParaRPr>
        </a:p>
      </dgm:t>
    </dgm:pt>
    <dgm:pt modelId="{6741D6ED-27DE-4878-9F09-BEF4DBAA07AD}" type="parTrans" cxnId="{3F159088-352C-46B1-86BC-1C323852587E}">
      <dgm:prSet/>
      <dgm:spPr/>
      <dgm:t>
        <a:bodyPr/>
        <a:lstStyle/>
        <a:p>
          <a:endParaRPr lang="en-US"/>
        </a:p>
      </dgm:t>
    </dgm:pt>
    <dgm:pt modelId="{A412E4A6-7647-426C-AAB3-121C9A1F4611}" type="sibTrans" cxnId="{3F159088-352C-46B1-86BC-1C323852587E}">
      <dgm:prSet/>
      <dgm:spPr/>
      <dgm:t>
        <a:bodyPr/>
        <a:lstStyle/>
        <a:p>
          <a:endParaRPr lang="en-US"/>
        </a:p>
      </dgm:t>
    </dgm:pt>
    <dgm:pt modelId="{CAD41EE5-A8FE-46F2-9EF4-29AE819AC0E1}">
      <dgm:prSet custT="1"/>
      <dgm:spPr/>
      <dgm:t>
        <a:bodyPr/>
        <a:lstStyle/>
        <a:p>
          <a:pPr>
            <a:lnSpc>
              <a:spcPct val="100000"/>
            </a:lnSpc>
          </a:pPr>
          <a:r>
            <a:rPr lang="tr-TR" sz="1600" dirty="0">
              <a:solidFill>
                <a:schemeClr val="tx2"/>
              </a:solidFill>
            </a:rPr>
            <a:t>İnsan hakları hedeflerimizden biri, tüm personellerimizin yıllık eğitim planı doğrultusunda iş başı eğitimleri, İSG, çevre vb. eğitimlerini almalarının sağlamak. Sezon içerisinde eğitim almayan personellerin tespitinin yapılması ve eğitim ihtiyacı doğrultusunda eğitimlere katılımını sağlamaktayız</a:t>
          </a:r>
          <a:r>
            <a:rPr lang="tr-TR" sz="1400" dirty="0">
              <a:solidFill>
                <a:schemeClr val="tx2"/>
              </a:solidFill>
            </a:rPr>
            <a:t>.</a:t>
          </a:r>
          <a:endParaRPr lang="en-US" sz="1400" dirty="0">
            <a:solidFill>
              <a:schemeClr val="tx2"/>
            </a:solidFill>
          </a:endParaRPr>
        </a:p>
      </dgm:t>
    </dgm:pt>
    <dgm:pt modelId="{BADE7C70-0B72-4FA7-AD8E-989BB2C2549A}" type="parTrans" cxnId="{DCF166EB-A759-4174-8172-2F47A2BF9481}">
      <dgm:prSet/>
      <dgm:spPr/>
      <dgm:t>
        <a:bodyPr/>
        <a:lstStyle/>
        <a:p>
          <a:endParaRPr lang="en-US"/>
        </a:p>
      </dgm:t>
    </dgm:pt>
    <dgm:pt modelId="{E220D6FA-782A-4898-B1BB-50B758DBD183}" type="sibTrans" cxnId="{DCF166EB-A759-4174-8172-2F47A2BF9481}">
      <dgm:prSet/>
      <dgm:spPr/>
      <dgm:t>
        <a:bodyPr/>
        <a:lstStyle/>
        <a:p>
          <a:endParaRPr lang="en-US"/>
        </a:p>
      </dgm:t>
    </dgm:pt>
    <dgm:pt modelId="{CEF0B48A-F60A-4FF9-B48F-F53999DCDDB0}" type="pres">
      <dgm:prSet presAssocID="{F5AA451D-BB08-4F5D-A609-3CAF3D877C04}" presName="root" presStyleCnt="0">
        <dgm:presLayoutVars>
          <dgm:dir/>
          <dgm:resizeHandles val="exact"/>
        </dgm:presLayoutVars>
      </dgm:prSet>
      <dgm:spPr/>
    </dgm:pt>
    <dgm:pt modelId="{CE9AA7A5-4ECF-41F5-900B-E375617BE87A}" type="pres">
      <dgm:prSet presAssocID="{273E9E82-74F6-45C3-B462-70FBFC73ECF8}" presName="compNode" presStyleCnt="0"/>
      <dgm:spPr/>
    </dgm:pt>
    <dgm:pt modelId="{4408C4B7-CD11-495B-BFCE-60B8F4C06BE9}" type="pres">
      <dgm:prSet presAssocID="{273E9E82-74F6-45C3-B462-70FBFC73EC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437A85B3-D628-4EE2-A25C-3AABBA2ABC36}" type="pres">
      <dgm:prSet presAssocID="{273E9E82-74F6-45C3-B462-70FBFC73ECF8}" presName="spaceRect" presStyleCnt="0"/>
      <dgm:spPr/>
    </dgm:pt>
    <dgm:pt modelId="{AF615A25-BFFA-4085-A05C-3C5A4735792F}" type="pres">
      <dgm:prSet presAssocID="{273E9E82-74F6-45C3-B462-70FBFC73ECF8}" presName="textRect" presStyleLbl="revTx" presStyleIdx="0" presStyleCnt="2">
        <dgm:presLayoutVars>
          <dgm:chMax val="1"/>
          <dgm:chPref val="1"/>
        </dgm:presLayoutVars>
      </dgm:prSet>
      <dgm:spPr/>
    </dgm:pt>
    <dgm:pt modelId="{03954BB8-9EA9-47D1-B3DB-604EC707111D}" type="pres">
      <dgm:prSet presAssocID="{A412E4A6-7647-426C-AAB3-121C9A1F4611}" presName="sibTrans" presStyleCnt="0"/>
      <dgm:spPr/>
    </dgm:pt>
    <dgm:pt modelId="{58A10024-EFBD-479D-AEBD-497A896609D3}" type="pres">
      <dgm:prSet presAssocID="{CAD41EE5-A8FE-46F2-9EF4-29AE819AC0E1}" presName="compNode" presStyleCnt="0"/>
      <dgm:spPr/>
    </dgm:pt>
    <dgm:pt modelId="{B9B04D61-67FC-4D3D-B780-CC5C210B3EEA}" type="pres">
      <dgm:prSet presAssocID="{CAD41EE5-A8FE-46F2-9EF4-29AE819AC0E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BBBCD5E6-2B12-4EE7-8696-96740961F7A2}" type="pres">
      <dgm:prSet presAssocID="{CAD41EE5-A8FE-46F2-9EF4-29AE819AC0E1}" presName="spaceRect" presStyleCnt="0"/>
      <dgm:spPr/>
    </dgm:pt>
    <dgm:pt modelId="{C2BC0156-3A99-4C75-B9DB-EA57D8ABEA3D}" type="pres">
      <dgm:prSet presAssocID="{CAD41EE5-A8FE-46F2-9EF4-29AE819AC0E1}" presName="textRect" presStyleLbl="revTx" presStyleIdx="1" presStyleCnt="2">
        <dgm:presLayoutVars>
          <dgm:chMax val="1"/>
          <dgm:chPref val="1"/>
        </dgm:presLayoutVars>
      </dgm:prSet>
      <dgm:spPr/>
    </dgm:pt>
  </dgm:ptLst>
  <dgm:cxnLst>
    <dgm:cxn modelId="{354D9B03-C4C2-4EF0-B2DD-562261DA850F}" type="presOf" srcId="{273E9E82-74F6-45C3-B462-70FBFC73ECF8}" destId="{AF615A25-BFFA-4085-A05C-3C5A4735792F}" srcOrd="0" destOrd="0" presId="urn:microsoft.com/office/officeart/2018/2/layout/IconLabelList"/>
    <dgm:cxn modelId="{EEE64945-82DD-44D1-889B-7F1D6010FA5F}" type="presOf" srcId="{F5AA451D-BB08-4F5D-A609-3CAF3D877C04}" destId="{CEF0B48A-F60A-4FF9-B48F-F53999DCDDB0}" srcOrd="0" destOrd="0" presId="urn:microsoft.com/office/officeart/2018/2/layout/IconLabelList"/>
    <dgm:cxn modelId="{EBE57F71-B6A9-4A05-A6FB-06B92431F375}" type="presOf" srcId="{CAD41EE5-A8FE-46F2-9EF4-29AE819AC0E1}" destId="{C2BC0156-3A99-4C75-B9DB-EA57D8ABEA3D}" srcOrd="0" destOrd="0" presId="urn:microsoft.com/office/officeart/2018/2/layout/IconLabelList"/>
    <dgm:cxn modelId="{3F159088-352C-46B1-86BC-1C323852587E}" srcId="{F5AA451D-BB08-4F5D-A609-3CAF3D877C04}" destId="{273E9E82-74F6-45C3-B462-70FBFC73ECF8}" srcOrd="0" destOrd="0" parTransId="{6741D6ED-27DE-4878-9F09-BEF4DBAA07AD}" sibTransId="{A412E4A6-7647-426C-AAB3-121C9A1F4611}"/>
    <dgm:cxn modelId="{DCF166EB-A759-4174-8172-2F47A2BF9481}" srcId="{F5AA451D-BB08-4F5D-A609-3CAF3D877C04}" destId="{CAD41EE5-A8FE-46F2-9EF4-29AE819AC0E1}" srcOrd="1" destOrd="0" parTransId="{BADE7C70-0B72-4FA7-AD8E-989BB2C2549A}" sibTransId="{E220D6FA-782A-4898-B1BB-50B758DBD183}"/>
    <dgm:cxn modelId="{F1814FBD-6F64-4184-B904-080BA570B750}" type="presParOf" srcId="{CEF0B48A-F60A-4FF9-B48F-F53999DCDDB0}" destId="{CE9AA7A5-4ECF-41F5-900B-E375617BE87A}" srcOrd="0" destOrd="0" presId="urn:microsoft.com/office/officeart/2018/2/layout/IconLabelList"/>
    <dgm:cxn modelId="{F4C33D73-2B34-45F7-A580-E27F1D7BF37B}" type="presParOf" srcId="{CE9AA7A5-4ECF-41F5-900B-E375617BE87A}" destId="{4408C4B7-CD11-495B-BFCE-60B8F4C06BE9}" srcOrd="0" destOrd="0" presId="urn:microsoft.com/office/officeart/2018/2/layout/IconLabelList"/>
    <dgm:cxn modelId="{6385CE2C-22C7-4335-A3CB-90C987ABE73C}" type="presParOf" srcId="{CE9AA7A5-4ECF-41F5-900B-E375617BE87A}" destId="{437A85B3-D628-4EE2-A25C-3AABBA2ABC36}" srcOrd="1" destOrd="0" presId="urn:microsoft.com/office/officeart/2018/2/layout/IconLabelList"/>
    <dgm:cxn modelId="{D4958095-F695-4C25-A52E-34B645546C41}" type="presParOf" srcId="{CE9AA7A5-4ECF-41F5-900B-E375617BE87A}" destId="{AF615A25-BFFA-4085-A05C-3C5A4735792F}" srcOrd="2" destOrd="0" presId="urn:microsoft.com/office/officeart/2018/2/layout/IconLabelList"/>
    <dgm:cxn modelId="{FB90EF5C-4DF6-4E96-BC19-BCD981E815EA}" type="presParOf" srcId="{CEF0B48A-F60A-4FF9-B48F-F53999DCDDB0}" destId="{03954BB8-9EA9-47D1-B3DB-604EC707111D}" srcOrd="1" destOrd="0" presId="urn:microsoft.com/office/officeart/2018/2/layout/IconLabelList"/>
    <dgm:cxn modelId="{988195A3-91E4-4FA3-9984-7B35B958F45F}" type="presParOf" srcId="{CEF0B48A-F60A-4FF9-B48F-F53999DCDDB0}" destId="{58A10024-EFBD-479D-AEBD-497A896609D3}" srcOrd="2" destOrd="0" presId="urn:microsoft.com/office/officeart/2018/2/layout/IconLabelList"/>
    <dgm:cxn modelId="{17FF75CC-10F2-4414-BB36-EB342FA78A24}" type="presParOf" srcId="{58A10024-EFBD-479D-AEBD-497A896609D3}" destId="{B9B04D61-67FC-4D3D-B780-CC5C210B3EEA}" srcOrd="0" destOrd="0" presId="urn:microsoft.com/office/officeart/2018/2/layout/IconLabelList"/>
    <dgm:cxn modelId="{F628FE92-7A90-45CE-8479-133FB26F2D13}" type="presParOf" srcId="{58A10024-EFBD-479D-AEBD-497A896609D3}" destId="{BBBCD5E6-2B12-4EE7-8696-96740961F7A2}" srcOrd="1" destOrd="0" presId="urn:microsoft.com/office/officeart/2018/2/layout/IconLabelList"/>
    <dgm:cxn modelId="{CEF023B1-8023-4B6F-9D76-AD6CAE1F2EE1}" type="presParOf" srcId="{58A10024-EFBD-479D-AEBD-497A896609D3}" destId="{C2BC0156-3A99-4C75-B9DB-EA57D8ABEA3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825868-456B-40AD-A43A-8F371B58A55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C0DC85C-C14A-4AF9-B315-5660C5A68E76}">
      <dgm:prSet/>
      <dgm:spPr/>
      <dgm:t>
        <a:bodyPr/>
        <a:lstStyle/>
        <a:p>
          <a:r>
            <a:rPr lang="tr-TR" dirty="0"/>
            <a:t>Çevre-atık yönetimi, sıfır atık eğitimi</a:t>
          </a:r>
          <a:endParaRPr lang="en-US" dirty="0"/>
        </a:p>
      </dgm:t>
    </dgm:pt>
    <dgm:pt modelId="{07AC0607-8F2C-49C6-85F9-E9ED5C0EF3A7}" type="parTrans" cxnId="{E95F8374-D784-44A4-AFA7-F08BDD655DB5}">
      <dgm:prSet/>
      <dgm:spPr/>
      <dgm:t>
        <a:bodyPr/>
        <a:lstStyle/>
        <a:p>
          <a:endParaRPr lang="en-US"/>
        </a:p>
      </dgm:t>
    </dgm:pt>
    <dgm:pt modelId="{39CDC753-C1C1-4A29-A7AE-46DEE7AD66D5}" type="sibTrans" cxnId="{E95F8374-D784-44A4-AFA7-F08BDD655DB5}">
      <dgm:prSet/>
      <dgm:spPr/>
      <dgm:t>
        <a:bodyPr/>
        <a:lstStyle/>
        <a:p>
          <a:endParaRPr lang="en-US"/>
        </a:p>
      </dgm:t>
    </dgm:pt>
    <dgm:pt modelId="{691529D0-B1CB-410B-9FED-03E65B189A9D}">
      <dgm:prSet/>
      <dgm:spPr/>
      <dgm:t>
        <a:bodyPr/>
        <a:lstStyle/>
        <a:p>
          <a:r>
            <a:rPr lang="tr-TR"/>
            <a:t>Enerji verimliliği ve tasarruf tedbirleri</a:t>
          </a:r>
          <a:endParaRPr lang="en-US"/>
        </a:p>
      </dgm:t>
    </dgm:pt>
    <dgm:pt modelId="{F46DA0D2-8221-40CB-A3C7-4A819F6D5BA3}" type="parTrans" cxnId="{AFC5BBD6-34E7-414D-B0D3-677293B90575}">
      <dgm:prSet/>
      <dgm:spPr/>
      <dgm:t>
        <a:bodyPr/>
        <a:lstStyle/>
        <a:p>
          <a:endParaRPr lang="en-US"/>
        </a:p>
      </dgm:t>
    </dgm:pt>
    <dgm:pt modelId="{98099737-52E2-4172-BA89-410AED7B1D3E}" type="sibTrans" cxnId="{AFC5BBD6-34E7-414D-B0D3-677293B90575}">
      <dgm:prSet/>
      <dgm:spPr/>
      <dgm:t>
        <a:bodyPr/>
        <a:lstStyle/>
        <a:p>
          <a:endParaRPr lang="en-US"/>
        </a:p>
      </dgm:t>
    </dgm:pt>
    <dgm:pt modelId="{903EDBAF-58CF-44DA-BA8F-9994D2300C2C}">
      <dgm:prSet/>
      <dgm:spPr/>
      <dgm:t>
        <a:bodyPr/>
        <a:lstStyle/>
        <a:p>
          <a:r>
            <a:rPr lang="tr-TR" dirty="0"/>
            <a:t>Kimyasal kullanımı eğitimi</a:t>
          </a:r>
          <a:endParaRPr lang="en-US" dirty="0"/>
        </a:p>
      </dgm:t>
    </dgm:pt>
    <dgm:pt modelId="{CC76C152-1C3B-4C95-B77D-35234640E753}" type="parTrans" cxnId="{0B044B86-56BE-4BC2-8AAB-01B7BE610A47}">
      <dgm:prSet/>
      <dgm:spPr/>
      <dgm:t>
        <a:bodyPr/>
        <a:lstStyle/>
        <a:p>
          <a:endParaRPr lang="en-US"/>
        </a:p>
      </dgm:t>
    </dgm:pt>
    <dgm:pt modelId="{AAFF7BDD-4848-409A-9B51-136379C1D63B}" type="sibTrans" cxnId="{0B044B86-56BE-4BC2-8AAB-01B7BE610A47}">
      <dgm:prSet/>
      <dgm:spPr/>
      <dgm:t>
        <a:bodyPr/>
        <a:lstStyle/>
        <a:p>
          <a:endParaRPr lang="en-US"/>
        </a:p>
      </dgm:t>
    </dgm:pt>
    <dgm:pt modelId="{C676A8E3-0C03-46BE-8CC4-2ADFC9186572}">
      <dgm:prSet/>
      <dgm:spPr/>
      <dgm:t>
        <a:bodyPr/>
        <a:lstStyle/>
        <a:p>
          <a:r>
            <a:rPr lang="tr-TR"/>
            <a:t>Atık yağ eğitimi</a:t>
          </a:r>
          <a:endParaRPr lang="en-US"/>
        </a:p>
      </dgm:t>
    </dgm:pt>
    <dgm:pt modelId="{E1F08CDB-DF3E-4C5E-AA87-EDBBEDA367E6}" type="parTrans" cxnId="{85320CC1-DA00-43BB-8044-4848122657BB}">
      <dgm:prSet/>
      <dgm:spPr/>
      <dgm:t>
        <a:bodyPr/>
        <a:lstStyle/>
        <a:p>
          <a:endParaRPr lang="en-US"/>
        </a:p>
      </dgm:t>
    </dgm:pt>
    <dgm:pt modelId="{0660D439-3C99-4D77-BDE1-182952109895}" type="sibTrans" cxnId="{85320CC1-DA00-43BB-8044-4848122657BB}">
      <dgm:prSet/>
      <dgm:spPr/>
      <dgm:t>
        <a:bodyPr/>
        <a:lstStyle/>
        <a:p>
          <a:endParaRPr lang="en-US"/>
        </a:p>
      </dgm:t>
    </dgm:pt>
    <dgm:pt modelId="{11D3B639-A85E-4F4E-8A1B-13032969916F}">
      <dgm:prSet/>
      <dgm:spPr/>
      <dgm:t>
        <a:bodyPr/>
        <a:lstStyle/>
        <a:p>
          <a:r>
            <a:rPr lang="tr-TR"/>
            <a:t>Suyun önemi - su tasarruf yöntemleri</a:t>
          </a:r>
          <a:endParaRPr lang="en-US"/>
        </a:p>
      </dgm:t>
    </dgm:pt>
    <dgm:pt modelId="{E6B12720-8F11-49B8-A3DA-156CC9D36717}" type="parTrans" cxnId="{0D9F3BDE-13A4-49BD-A6CE-EF5E596B39F0}">
      <dgm:prSet/>
      <dgm:spPr/>
      <dgm:t>
        <a:bodyPr/>
        <a:lstStyle/>
        <a:p>
          <a:endParaRPr lang="en-US"/>
        </a:p>
      </dgm:t>
    </dgm:pt>
    <dgm:pt modelId="{AB6B1212-2C42-4DAD-A3A0-432534BE87A3}" type="sibTrans" cxnId="{0D9F3BDE-13A4-49BD-A6CE-EF5E596B39F0}">
      <dgm:prSet/>
      <dgm:spPr/>
      <dgm:t>
        <a:bodyPr/>
        <a:lstStyle/>
        <a:p>
          <a:endParaRPr lang="en-US"/>
        </a:p>
      </dgm:t>
    </dgm:pt>
    <dgm:pt modelId="{9E4E54F0-2E64-4388-A93C-5C5778490187}">
      <dgm:prSet/>
      <dgm:spPr/>
      <dgm:t>
        <a:bodyPr/>
        <a:lstStyle/>
        <a:p>
          <a:r>
            <a:rPr lang="tr-TR" dirty="0"/>
            <a:t>İlaçlama eğitimi</a:t>
          </a:r>
          <a:endParaRPr lang="en-US" dirty="0"/>
        </a:p>
      </dgm:t>
    </dgm:pt>
    <dgm:pt modelId="{44C47FBE-6D7F-4DE3-B3D8-28651E1EE788}" type="parTrans" cxnId="{0BD6ABAA-66E9-45FE-9F65-E0DE0D44C7C8}">
      <dgm:prSet/>
      <dgm:spPr/>
      <dgm:t>
        <a:bodyPr/>
        <a:lstStyle/>
        <a:p>
          <a:endParaRPr lang="en-US"/>
        </a:p>
      </dgm:t>
    </dgm:pt>
    <dgm:pt modelId="{8531F9F8-55EA-4136-8ECB-776ED2879320}" type="sibTrans" cxnId="{0BD6ABAA-66E9-45FE-9F65-E0DE0D44C7C8}">
      <dgm:prSet/>
      <dgm:spPr/>
      <dgm:t>
        <a:bodyPr/>
        <a:lstStyle/>
        <a:p>
          <a:endParaRPr lang="en-US"/>
        </a:p>
      </dgm:t>
    </dgm:pt>
    <dgm:pt modelId="{775576D8-2BB9-4B5E-8DAF-20790F7C9127}">
      <dgm:prSet/>
      <dgm:spPr/>
      <dgm:t>
        <a:bodyPr/>
        <a:lstStyle/>
        <a:p>
          <a:r>
            <a:rPr lang="tr-TR" dirty="0"/>
            <a:t>Çevre kirliliği müdahale ekibi eğitimi</a:t>
          </a:r>
          <a:endParaRPr lang="en-US" dirty="0"/>
        </a:p>
      </dgm:t>
    </dgm:pt>
    <dgm:pt modelId="{3DABBDD5-26E5-4EF1-BA76-182613F1BA88}" type="parTrans" cxnId="{E7822225-9906-4859-895E-0ED343A74CF2}">
      <dgm:prSet/>
      <dgm:spPr/>
      <dgm:t>
        <a:bodyPr/>
        <a:lstStyle/>
        <a:p>
          <a:endParaRPr lang="en-US"/>
        </a:p>
      </dgm:t>
    </dgm:pt>
    <dgm:pt modelId="{BC16DC9A-EC5F-4808-8690-7A8B8C4D7E8A}" type="sibTrans" cxnId="{E7822225-9906-4859-895E-0ED343A74CF2}">
      <dgm:prSet/>
      <dgm:spPr/>
      <dgm:t>
        <a:bodyPr/>
        <a:lstStyle/>
        <a:p>
          <a:endParaRPr lang="en-US"/>
        </a:p>
      </dgm:t>
    </dgm:pt>
    <dgm:pt modelId="{A21E15EE-87A9-4BAE-BABF-B19989F77EE1}">
      <dgm:prSet/>
      <dgm:spPr/>
      <dgm:t>
        <a:bodyPr/>
        <a:lstStyle/>
        <a:p>
          <a:r>
            <a:rPr lang="tr-TR" dirty="0"/>
            <a:t>Enerji verimliliği ve tasarruf tedbirleri eğitimi</a:t>
          </a:r>
          <a:endParaRPr lang="en-US" dirty="0"/>
        </a:p>
      </dgm:t>
    </dgm:pt>
    <dgm:pt modelId="{9FC65243-6BF4-4015-987C-ADB49D178642}" type="parTrans" cxnId="{1229AA42-CC13-43CF-92CA-952778D2717D}">
      <dgm:prSet/>
      <dgm:spPr/>
      <dgm:t>
        <a:bodyPr/>
        <a:lstStyle/>
        <a:p>
          <a:endParaRPr lang="en-US"/>
        </a:p>
      </dgm:t>
    </dgm:pt>
    <dgm:pt modelId="{BE446875-D71F-4A73-AFDA-89F9EBE477A8}" type="sibTrans" cxnId="{1229AA42-CC13-43CF-92CA-952778D2717D}">
      <dgm:prSet/>
      <dgm:spPr/>
      <dgm:t>
        <a:bodyPr/>
        <a:lstStyle/>
        <a:p>
          <a:endParaRPr lang="en-US"/>
        </a:p>
      </dgm:t>
    </dgm:pt>
    <dgm:pt modelId="{F2F3B89C-E4FA-4E70-8DD2-5994DA96D2AD}">
      <dgm:prSet/>
      <dgm:spPr/>
      <dgm:t>
        <a:bodyPr/>
        <a:lstStyle/>
        <a:p>
          <a:r>
            <a:rPr lang="tr-TR" dirty="0"/>
            <a:t>Otellerde karbon ayak izi eğitimi</a:t>
          </a:r>
          <a:endParaRPr lang="en-US" dirty="0"/>
        </a:p>
      </dgm:t>
    </dgm:pt>
    <dgm:pt modelId="{6FD2399D-AAB5-4CB0-857F-DEFE807A1D4A}" type="parTrans" cxnId="{763C54E5-5B6C-4241-9E4B-409D9ABA38E0}">
      <dgm:prSet/>
      <dgm:spPr/>
      <dgm:t>
        <a:bodyPr/>
        <a:lstStyle/>
        <a:p>
          <a:endParaRPr lang="en-US"/>
        </a:p>
      </dgm:t>
    </dgm:pt>
    <dgm:pt modelId="{9717B262-7738-4FA0-A563-EFAB953F2B55}" type="sibTrans" cxnId="{763C54E5-5B6C-4241-9E4B-409D9ABA38E0}">
      <dgm:prSet/>
      <dgm:spPr/>
      <dgm:t>
        <a:bodyPr/>
        <a:lstStyle/>
        <a:p>
          <a:endParaRPr lang="en-US"/>
        </a:p>
      </dgm:t>
    </dgm:pt>
    <dgm:pt modelId="{34905B7A-D154-483A-BDAC-6161CF96735C}">
      <dgm:prSet/>
      <dgm:spPr/>
      <dgm:t>
        <a:bodyPr/>
        <a:lstStyle/>
        <a:p>
          <a:r>
            <a:rPr lang="tr-TR" i="1" dirty="0"/>
            <a:t>Caretta </a:t>
          </a:r>
          <a:r>
            <a:rPr lang="tr-TR" i="1" dirty="0" err="1"/>
            <a:t>caretta</a:t>
          </a:r>
          <a:r>
            <a:rPr lang="tr-TR" dirty="0" err="1"/>
            <a:t>’lar</a:t>
          </a:r>
          <a:r>
            <a:rPr lang="tr-TR" dirty="0"/>
            <a:t> hakkında bilgilendirme eğitimi</a:t>
          </a:r>
          <a:endParaRPr lang="en-US" dirty="0"/>
        </a:p>
      </dgm:t>
    </dgm:pt>
    <dgm:pt modelId="{8125EBC0-103F-40AD-AD6C-B7A1A5040F02}" type="parTrans" cxnId="{72377A87-7CD1-4FA0-B59C-7F885C329F07}">
      <dgm:prSet/>
      <dgm:spPr/>
      <dgm:t>
        <a:bodyPr/>
        <a:lstStyle/>
        <a:p>
          <a:endParaRPr lang="en-US"/>
        </a:p>
      </dgm:t>
    </dgm:pt>
    <dgm:pt modelId="{C3DD66D0-9819-4143-85A2-205F50F1ADD9}" type="sibTrans" cxnId="{72377A87-7CD1-4FA0-B59C-7F885C329F07}">
      <dgm:prSet/>
      <dgm:spPr/>
      <dgm:t>
        <a:bodyPr/>
        <a:lstStyle/>
        <a:p>
          <a:endParaRPr lang="en-US"/>
        </a:p>
      </dgm:t>
    </dgm:pt>
    <dgm:pt modelId="{E140ED3B-725D-4CF0-A955-69FD994A2AD1}" type="pres">
      <dgm:prSet presAssocID="{23825868-456B-40AD-A43A-8F371B58A554}" presName="diagram" presStyleCnt="0">
        <dgm:presLayoutVars>
          <dgm:dir/>
          <dgm:resizeHandles val="exact"/>
        </dgm:presLayoutVars>
      </dgm:prSet>
      <dgm:spPr/>
    </dgm:pt>
    <dgm:pt modelId="{F60F9686-E827-4DCF-9337-E406E2C2665B}" type="pres">
      <dgm:prSet presAssocID="{8C0DC85C-C14A-4AF9-B315-5660C5A68E76}" presName="node" presStyleLbl="node1" presStyleIdx="0" presStyleCnt="10">
        <dgm:presLayoutVars>
          <dgm:bulletEnabled val="1"/>
        </dgm:presLayoutVars>
      </dgm:prSet>
      <dgm:spPr/>
    </dgm:pt>
    <dgm:pt modelId="{866F6963-F6D0-417F-829F-641EFBF69D39}" type="pres">
      <dgm:prSet presAssocID="{39CDC753-C1C1-4A29-A7AE-46DEE7AD66D5}" presName="sibTrans" presStyleCnt="0"/>
      <dgm:spPr/>
    </dgm:pt>
    <dgm:pt modelId="{3DA8C6BA-E34C-427D-972B-9CA34DC81C9F}" type="pres">
      <dgm:prSet presAssocID="{691529D0-B1CB-410B-9FED-03E65B189A9D}" presName="node" presStyleLbl="node1" presStyleIdx="1" presStyleCnt="10">
        <dgm:presLayoutVars>
          <dgm:bulletEnabled val="1"/>
        </dgm:presLayoutVars>
      </dgm:prSet>
      <dgm:spPr/>
    </dgm:pt>
    <dgm:pt modelId="{13D984CA-51CE-4DB2-9500-F3339C55394D}" type="pres">
      <dgm:prSet presAssocID="{98099737-52E2-4172-BA89-410AED7B1D3E}" presName="sibTrans" presStyleCnt="0"/>
      <dgm:spPr/>
    </dgm:pt>
    <dgm:pt modelId="{51E9148A-58B4-4373-A566-DBD81654D912}" type="pres">
      <dgm:prSet presAssocID="{903EDBAF-58CF-44DA-BA8F-9994D2300C2C}" presName="node" presStyleLbl="node1" presStyleIdx="2" presStyleCnt="10">
        <dgm:presLayoutVars>
          <dgm:bulletEnabled val="1"/>
        </dgm:presLayoutVars>
      </dgm:prSet>
      <dgm:spPr/>
    </dgm:pt>
    <dgm:pt modelId="{53ACF5C5-312E-4078-BD9A-7999A420E419}" type="pres">
      <dgm:prSet presAssocID="{AAFF7BDD-4848-409A-9B51-136379C1D63B}" presName="sibTrans" presStyleCnt="0"/>
      <dgm:spPr/>
    </dgm:pt>
    <dgm:pt modelId="{04A93CF0-1FF2-4953-A2E2-4674BA55C996}" type="pres">
      <dgm:prSet presAssocID="{C676A8E3-0C03-46BE-8CC4-2ADFC9186572}" presName="node" presStyleLbl="node1" presStyleIdx="3" presStyleCnt="10">
        <dgm:presLayoutVars>
          <dgm:bulletEnabled val="1"/>
        </dgm:presLayoutVars>
      </dgm:prSet>
      <dgm:spPr/>
    </dgm:pt>
    <dgm:pt modelId="{9C1E6CFA-92F9-4992-9DA0-02E81EF03696}" type="pres">
      <dgm:prSet presAssocID="{0660D439-3C99-4D77-BDE1-182952109895}" presName="sibTrans" presStyleCnt="0"/>
      <dgm:spPr/>
    </dgm:pt>
    <dgm:pt modelId="{AC49F7F4-69CE-4196-B505-3B9DFED7C727}" type="pres">
      <dgm:prSet presAssocID="{11D3B639-A85E-4F4E-8A1B-13032969916F}" presName="node" presStyleLbl="node1" presStyleIdx="4" presStyleCnt="10">
        <dgm:presLayoutVars>
          <dgm:bulletEnabled val="1"/>
        </dgm:presLayoutVars>
      </dgm:prSet>
      <dgm:spPr/>
    </dgm:pt>
    <dgm:pt modelId="{96105741-79BD-4D25-BDBA-37FA61371499}" type="pres">
      <dgm:prSet presAssocID="{AB6B1212-2C42-4DAD-A3A0-432534BE87A3}" presName="sibTrans" presStyleCnt="0"/>
      <dgm:spPr/>
    </dgm:pt>
    <dgm:pt modelId="{F151C88D-A730-4886-86FB-57882F1863FE}" type="pres">
      <dgm:prSet presAssocID="{9E4E54F0-2E64-4388-A93C-5C5778490187}" presName="node" presStyleLbl="node1" presStyleIdx="5" presStyleCnt="10">
        <dgm:presLayoutVars>
          <dgm:bulletEnabled val="1"/>
        </dgm:presLayoutVars>
      </dgm:prSet>
      <dgm:spPr/>
    </dgm:pt>
    <dgm:pt modelId="{090EC1AF-9472-4186-ACDE-66CF4B200129}" type="pres">
      <dgm:prSet presAssocID="{8531F9F8-55EA-4136-8ECB-776ED2879320}" presName="sibTrans" presStyleCnt="0"/>
      <dgm:spPr/>
    </dgm:pt>
    <dgm:pt modelId="{FC666786-13DF-4922-87C3-9246D8733154}" type="pres">
      <dgm:prSet presAssocID="{775576D8-2BB9-4B5E-8DAF-20790F7C9127}" presName="node" presStyleLbl="node1" presStyleIdx="6" presStyleCnt="10">
        <dgm:presLayoutVars>
          <dgm:bulletEnabled val="1"/>
        </dgm:presLayoutVars>
      </dgm:prSet>
      <dgm:spPr/>
    </dgm:pt>
    <dgm:pt modelId="{50776CD1-B6EB-42CE-9904-8C3B9806862D}" type="pres">
      <dgm:prSet presAssocID="{BC16DC9A-EC5F-4808-8690-7A8B8C4D7E8A}" presName="sibTrans" presStyleCnt="0"/>
      <dgm:spPr/>
    </dgm:pt>
    <dgm:pt modelId="{BE5603C7-3CA2-48AB-BFB9-8FDB20A278FF}" type="pres">
      <dgm:prSet presAssocID="{A21E15EE-87A9-4BAE-BABF-B19989F77EE1}" presName="node" presStyleLbl="node1" presStyleIdx="7" presStyleCnt="10">
        <dgm:presLayoutVars>
          <dgm:bulletEnabled val="1"/>
        </dgm:presLayoutVars>
      </dgm:prSet>
      <dgm:spPr/>
    </dgm:pt>
    <dgm:pt modelId="{AD99FE98-B4EA-427E-A45F-F7B7D66D8B5E}" type="pres">
      <dgm:prSet presAssocID="{BE446875-D71F-4A73-AFDA-89F9EBE477A8}" presName="sibTrans" presStyleCnt="0"/>
      <dgm:spPr/>
    </dgm:pt>
    <dgm:pt modelId="{A3819E7F-37B7-4A53-926D-667CB8F3A8E5}" type="pres">
      <dgm:prSet presAssocID="{F2F3B89C-E4FA-4E70-8DD2-5994DA96D2AD}" presName="node" presStyleLbl="node1" presStyleIdx="8" presStyleCnt="10">
        <dgm:presLayoutVars>
          <dgm:bulletEnabled val="1"/>
        </dgm:presLayoutVars>
      </dgm:prSet>
      <dgm:spPr/>
    </dgm:pt>
    <dgm:pt modelId="{A2527435-FD29-4289-BC14-1B5614E1741D}" type="pres">
      <dgm:prSet presAssocID="{9717B262-7738-4FA0-A563-EFAB953F2B55}" presName="sibTrans" presStyleCnt="0"/>
      <dgm:spPr/>
    </dgm:pt>
    <dgm:pt modelId="{B7E16611-92DC-46A9-A17B-E418B68763FA}" type="pres">
      <dgm:prSet presAssocID="{34905B7A-D154-483A-BDAC-6161CF96735C}" presName="node" presStyleLbl="node1" presStyleIdx="9" presStyleCnt="10">
        <dgm:presLayoutVars>
          <dgm:bulletEnabled val="1"/>
        </dgm:presLayoutVars>
      </dgm:prSet>
      <dgm:spPr/>
    </dgm:pt>
  </dgm:ptLst>
  <dgm:cxnLst>
    <dgm:cxn modelId="{965D7F0B-A76B-474B-9DDB-E57D2BC00665}" type="presOf" srcId="{903EDBAF-58CF-44DA-BA8F-9994D2300C2C}" destId="{51E9148A-58B4-4373-A566-DBD81654D912}" srcOrd="0" destOrd="0" presId="urn:microsoft.com/office/officeart/2005/8/layout/default"/>
    <dgm:cxn modelId="{723C540C-1792-4340-8A46-972CE0BD06B7}" type="presOf" srcId="{775576D8-2BB9-4B5E-8DAF-20790F7C9127}" destId="{FC666786-13DF-4922-87C3-9246D8733154}" srcOrd="0" destOrd="0" presId="urn:microsoft.com/office/officeart/2005/8/layout/default"/>
    <dgm:cxn modelId="{E7822225-9906-4859-895E-0ED343A74CF2}" srcId="{23825868-456B-40AD-A43A-8F371B58A554}" destId="{775576D8-2BB9-4B5E-8DAF-20790F7C9127}" srcOrd="6" destOrd="0" parTransId="{3DABBDD5-26E5-4EF1-BA76-182613F1BA88}" sibTransId="{BC16DC9A-EC5F-4808-8690-7A8B8C4D7E8A}"/>
    <dgm:cxn modelId="{0984343D-877B-4B3E-81A7-08A5BD18D5FE}" type="presOf" srcId="{11D3B639-A85E-4F4E-8A1B-13032969916F}" destId="{AC49F7F4-69CE-4196-B505-3B9DFED7C727}" srcOrd="0" destOrd="0" presId="urn:microsoft.com/office/officeart/2005/8/layout/default"/>
    <dgm:cxn modelId="{1229AA42-CC13-43CF-92CA-952778D2717D}" srcId="{23825868-456B-40AD-A43A-8F371B58A554}" destId="{A21E15EE-87A9-4BAE-BABF-B19989F77EE1}" srcOrd="7" destOrd="0" parTransId="{9FC65243-6BF4-4015-987C-ADB49D178642}" sibTransId="{BE446875-D71F-4A73-AFDA-89F9EBE477A8}"/>
    <dgm:cxn modelId="{64D71B63-89FF-4A10-8654-CE4150BFE083}" type="presOf" srcId="{8C0DC85C-C14A-4AF9-B315-5660C5A68E76}" destId="{F60F9686-E827-4DCF-9337-E406E2C2665B}" srcOrd="0" destOrd="0" presId="urn:microsoft.com/office/officeart/2005/8/layout/default"/>
    <dgm:cxn modelId="{D949C36A-CFAA-4329-9D20-A4338E2B070B}" type="presOf" srcId="{23825868-456B-40AD-A43A-8F371B58A554}" destId="{E140ED3B-725D-4CF0-A955-69FD994A2AD1}" srcOrd="0" destOrd="0" presId="urn:microsoft.com/office/officeart/2005/8/layout/default"/>
    <dgm:cxn modelId="{E95F8374-D784-44A4-AFA7-F08BDD655DB5}" srcId="{23825868-456B-40AD-A43A-8F371B58A554}" destId="{8C0DC85C-C14A-4AF9-B315-5660C5A68E76}" srcOrd="0" destOrd="0" parTransId="{07AC0607-8F2C-49C6-85F9-E9ED5C0EF3A7}" sibTransId="{39CDC753-C1C1-4A29-A7AE-46DEE7AD66D5}"/>
    <dgm:cxn modelId="{79853358-807F-4CAC-9BA8-2F12B530AC8E}" type="presOf" srcId="{A21E15EE-87A9-4BAE-BABF-B19989F77EE1}" destId="{BE5603C7-3CA2-48AB-BFB9-8FDB20A278FF}" srcOrd="0" destOrd="0" presId="urn:microsoft.com/office/officeart/2005/8/layout/default"/>
    <dgm:cxn modelId="{04AB6C7C-4101-4CB5-BB1A-641D3EBE3695}" type="presOf" srcId="{34905B7A-D154-483A-BDAC-6161CF96735C}" destId="{B7E16611-92DC-46A9-A17B-E418B68763FA}" srcOrd="0" destOrd="0" presId="urn:microsoft.com/office/officeart/2005/8/layout/default"/>
    <dgm:cxn modelId="{0B044B86-56BE-4BC2-8AAB-01B7BE610A47}" srcId="{23825868-456B-40AD-A43A-8F371B58A554}" destId="{903EDBAF-58CF-44DA-BA8F-9994D2300C2C}" srcOrd="2" destOrd="0" parTransId="{CC76C152-1C3B-4C95-B77D-35234640E753}" sibTransId="{AAFF7BDD-4848-409A-9B51-136379C1D63B}"/>
    <dgm:cxn modelId="{72377A87-7CD1-4FA0-B59C-7F885C329F07}" srcId="{23825868-456B-40AD-A43A-8F371B58A554}" destId="{34905B7A-D154-483A-BDAC-6161CF96735C}" srcOrd="9" destOrd="0" parTransId="{8125EBC0-103F-40AD-AD6C-B7A1A5040F02}" sibTransId="{C3DD66D0-9819-4143-85A2-205F50F1ADD9}"/>
    <dgm:cxn modelId="{129DA28A-04AA-4104-97B4-436FBAB654C6}" type="presOf" srcId="{C676A8E3-0C03-46BE-8CC4-2ADFC9186572}" destId="{04A93CF0-1FF2-4953-A2E2-4674BA55C996}" srcOrd="0" destOrd="0" presId="urn:microsoft.com/office/officeart/2005/8/layout/default"/>
    <dgm:cxn modelId="{AB8A3B93-A431-4639-BD2D-9AA26979DC2C}" type="presOf" srcId="{691529D0-B1CB-410B-9FED-03E65B189A9D}" destId="{3DA8C6BA-E34C-427D-972B-9CA34DC81C9F}" srcOrd="0" destOrd="0" presId="urn:microsoft.com/office/officeart/2005/8/layout/default"/>
    <dgm:cxn modelId="{0BD6ABAA-66E9-45FE-9F65-E0DE0D44C7C8}" srcId="{23825868-456B-40AD-A43A-8F371B58A554}" destId="{9E4E54F0-2E64-4388-A93C-5C5778490187}" srcOrd="5" destOrd="0" parTransId="{44C47FBE-6D7F-4DE3-B3D8-28651E1EE788}" sibTransId="{8531F9F8-55EA-4136-8ECB-776ED2879320}"/>
    <dgm:cxn modelId="{85320CC1-DA00-43BB-8044-4848122657BB}" srcId="{23825868-456B-40AD-A43A-8F371B58A554}" destId="{C676A8E3-0C03-46BE-8CC4-2ADFC9186572}" srcOrd="3" destOrd="0" parTransId="{E1F08CDB-DF3E-4C5E-AA87-EDBBEDA367E6}" sibTransId="{0660D439-3C99-4D77-BDE1-182952109895}"/>
    <dgm:cxn modelId="{0DF1CFC9-8F0B-4984-9F4D-07F0E3416EFB}" type="presOf" srcId="{9E4E54F0-2E64-4388-A93C-5C5778490187}" destId="{F151C88D-A730-4886-86FB-57882F1863FE}" srcOrd="0" destOrd="0" presId="urn:microsoft.com/office/officeart/2005/8/layout/default"/>
    <dgm:cxn modelId="{AFC5BBD6-34E7-414D-B0D3-677293B90575}" srcId="{23825868-456B-40AD-A43A-8F371B58A554}" destId="{691529D0-B1CB-410B-9FED-03E65B189A9D}" srcOrd="1" destOrd="0" parTransId="{F46DA0D2-8221-40CB-A3C7-4A819F6D5BA3}" sibTransId="{98099737-52E2-4172-BA89-410AED7B1D3E}"/>
    <dgm:cxn modelId="{0D9F3BDE-13A4-49BD-A6CE-EF5E596B39F0}" srcId="{23825868-456B-40AD-A43A-8F371B58A554}" destId="{11D3B639-A85E-4F4E-8A1B-13032969916F}" srcOrd="4" destOrd="0" parTransId="{E6B12720-8F11-49B8-A3DA-156CC9D36717}" sibTransId="{AB6B1212-2C42-4DAD-A3A0-432534BE87A3}"/>
    <dgm:cxn modelId="{763C54E5-5B6C-4241-9E4B-409D9ABA38E0}" srcId="{23825868-456B-40AD-A43A-8F371B58A554}" destId="{F2F3B89C-E4FA-4E70-8DD2-5994DA96D2AD}" srcOrd="8" destOrd="0" parTransId="{6FD2399D-AAB5-4CB0-857F-DEFE807A1D4A}" sibTransId="{9717B262-7738-4FA0-A563-EFAB953F2B55}"/>
    <dgm:cxn modelId="{40959DEE-68AD-4634-9ACE-9EE0A0DCFEDC}" type="presOf" srcId="{F2F3B89C-E4FA-4E70-8DD2-5994DA96D2AD}" destId="{A3819E7F-37B7-4A53-926D-667CB8F3A8E5}" srcOrd="0" destOrd="0" presId="urn:microsoft.com/office/officeart/2005/8/layout/default"/>
    <dgm:cxn modelId="{448C0E0C-C7CC-4B1F-B759-11E773E9754D}" type="presParOf" srcId="{E140ED3B-725D-4CF0-A955-69FD994A2AD1}" destId="{F60F9686-E827-4DCF-9337-E406E2C2665B}" srcOrd="0" destOrd="0" presId="urn:microsoft.com/office/officeart/2005/8/layout/default"/>
    <dgm:cxn modelId="{03EAA328-2D63-4EB4-B9F3-F23088786DEB}" type="presParOf" srcId="{E140ED3B-725D-4CF0-A955-69FD994A2AD1}" destId="{866F6963-F6D0-417F-829F-641EFBF69D39}" srcOrd="1" destOrd="0" presId="urn:microsoft.com/office/officeart/2005/8/layout/default"/>
    <dgm:cxn modelId="{D35306DC-7039-4266-BFA8-B6D2036F2C1E}" type="presParOf" srcId="{E140ED3B-725D-4CF0-A955-69FD994A2AD1}" destId="{3DA8C6BA-E34C-427D-972B-9CA34DC81C9F}" srcOrd="2" destOrd="0" presId="urn:microsoft.com/office/officeart/2005/8/layout/default"/>
    <dgm:cxn modelId="{56039D6C-3FF7-4C3C-8C5B-30703B8FF5D4}" type="presParOf" srcId="{E140ED3B-725D-4CF0-A955-69FD994A2AD1}" destId="{13D984CA-51CE-4DB2-9500-F3339C55394D}" srcOrd="3" destOrd="0" presId="urn:microsoft.com/office/officeart/2005/8/layout/default"/>
    <dgm:cxn modelId="{FBC7ADE4-6F73-4942-A7E7-94C670E52A39}" type="presParOf" srcId="{E140ED3B-725D-4CF0-A955-69FD994A2AD1}" destId="{51E9148A-58B4-4373-A566-DBD81654D912}" srcOrd="4" destOrd="0" presId="urn:microsoft.com/office/officeart/2005/8/layout/default"/>
    <dgm:cxn modelId="{E388A061-99A0-4B91-A389-4D31B4E44227}" type="presParOf" srcId="{E140ED3B-725D-4CF0-A955-69FD994A2AD1}" destId="{53ACF5C5-312E-4078-BD9A-7999A420E419}" srcOrd="5" destOrd="0" presId="urn:microsoft.com/office/officeart/2005/8/layout/default"/>
    <dgm:cxn modelId="{EB3A4F06-4E95-42FD-BAAA-255D626E5024}" type="presParOf" srcId="{E140ED3B-725D-4CF0-A955-69FD994A2AD1}" destId="{04A93CF0-1FF2-4953-A2E2-4674BA55C996}" srcOrd="6" destOrd="0" presId="urn:microsoft.com/office/officeart/2005/8/layout/default"/>
    <dgm:cxn modelId="{0513B9B5-B974-4931-A642-683333234C11}" type="presParOf" srcId="{E140ED3B-725D-4CF0-A955-69FD994A2AD1}" destId="{9C1E6CFA-92F9-4992-9DA0-02E81EF03696}" srcOrd="7" destOrd="0" presId="urn:microsoft.com/office/officeart/2005/8/layout/default"/>
    <dgm:cxn modelId="{63CE6FDA-2A7E-4A5E-9E85-10CA52AEE8EE}" type="presParOf" srcId="{E140ED3B-725D-4CF0-A955-69FD994A2AD1}" destId="{AC49F7F4-69CE-4196-B505-3B9DFED7C727}" srcOrd="8" destOrd="0" presId="urn:microsoft.com/office/officeart/2005/8/layout/default"/>
    <dgm:cxn modelId="{4D8502F3-F89A-422C-8708-EED7D2D212C5}" type="presParOf" srcId="{E140ED3B-725D-4CF0-A955-69FD994A2AD1}" destId="{96105741-79BD-4D25-BDBA-37FA61371499}" srcOrd="9" destOrd="0" presId="urn:microsoft.com/office/officeart/2005/8/layout/default"/>
    <dgm:cxn modelId="{2017EAC3-B333-4E03-89F8-0FC280998699}" type="presParOf" srcId="{E140ED3B-725D-4CF0-A955-69FD994A2AD1}" destId="{F151C88D-A730-4886-86FB-57882F1863FE}" srcOrd="10" destOrd="0" presId="urn:microsoft.com/office/officeart/2005/8/layout/default"/>
    <dgm:cxn modelId="{C81B4E7E-159E-4E35-BE2F-82E2A55CB28B}" type="presParOf" srcId="{E140ED3B-725D-4CF0-A955-69FD994A2AD1}" destId="{090EC1AF-9472-4186-ACDE-66CF4B200129}" srcOrd="11" destOrd="0" presId="urn:microsoft.com/office/officeart/2005/8/layout/default"/>
    <dgm:cxn modelId="{A3A205BA-A417-40E8-94EE-159B201DF61D}" type="presParOf" srcId="{E140ED3B-725D-4CF0-A955-69FD994A2AD1}" destId="{FC666786-13DF-4922-87C3-9246D8733154}" srcOrd="12" destOrd="0" presId="urn:microsoft.com/office/officeart/2005/8/layout/default"/>
    <dgm:cxn modelId="{36D31602-7C81-4A6C-8279-3F0B6DF3355C}" type="presParOf" srcId="{E140ED3B-725D-4CF0-A955-69FD994A2AD1}" destId="{50776CD1-B6EB-42CE-9904-8C3B9806862D}" srcOrd="13" destOrd="0" presId="urn:microsoft.com/office/officeart/2005/8/layout/default"/>
    <dgm:cxn modelId="{7BC3B744-0A79-4710-A217-74CBF6035D50}" type="presParOf" srcId="{E140ED3B-725D-4CF0-A955-69FD994A2AD1}" destId="{BE5603C7-3CA2-48AB-BFB9-8FDB20A278FF}" srcOrd="14" destOrd="0" presId="urn:microsoft.com/office/officeart/2005/8/layout/default"/>
    <dgm:cxn modelId="{70F5044A-A3B6-4080-8C81-FE84FDFD70C0}" type="presParOf" srcId="{E140ED3B-725D-4CF0-A955-69FD994A2AD1}" destId="{AD99FE98-B4EA-427E-A45F-F7B7D66D8B5E}" srcOrd="15" destOrd="0" presId="urn:microsoft.com/office/officeart/2005/8/layout/default"/>
    <dgm:cxn modelId="{BB8E8052-27A9-4F66-A74D-3846292079BB}" type="presParOf" srcId="{E140ED3B-725D-4CF0-A955-69FD994A2AD1}" destId="{A3819E7F-37B7-4A53-926D-667CB8F3A8E5}" srcOrd="16" destOrd="0" presId="urn:microsoft.com/office/officeart/2005/8/layout/default"/>
    <dgm:cxn modelId="{ACCDD4F0-F7F0-4F77-8A77-C3D182627A66}" type="presParOf" srcId="{E140ED3B-725D-4CF0-A955-69FD994A2AD1}" destId="{A2527435-FD29-4289-BC14-1B5614E1741D}" srcOrd="17" destOrd="0" presId="urn:microsoft.com/office/officeart/2005/8/layout/default"/>
    <dgm:cxn modelId="{D9FAA49A-B7FF-4109-926A-BB593B4289E4}" type="presParOf" srcId="{E140ED3B-725D-4CF0-A955-69FD994A2AD1}" destId="{B7E16611-92DC-46A9-A17B-E418B68763F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F481F8-D457-4B4F-8505-9E6F1E09EF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9FBCC78-0CDE-47A6-A639-5FD0F53579FB}">
      <dgm:prSet/>
      <dgm:spPr/>
      <dgm:t>
        <a:bodyPr/>
        <a:lstStyle/>
        <a:p>
          <a:r>
            <a:rPr lang="tr-TR" dirty="0"/>
            <a:t>Milli bayramlarımızı kutlama yapılmaktadır.</a:t>
          </a:r>
          <a:endParaRPr lang="en-US" dirty="0"/>
        </a:p>
      </dgm:t>
    </dgm:pt>
    <dgm:pt modelId="{6872E5D3-C174-4038-A4C8-B95138B3B0EB}" type="parTrans" cxnId="{DDFA63CF-78AE-4A7D-9734-4C53991BF77C}">
      <dgm:prSet/>
      <dgm:spPr/>
      <dgm:t>
        <a:bodyPr/>
        <a:lstStyle/>
        <a:p>
          <a:endParaRPr lang="en-US"/>
        </a:p>
      </dgm:t>
    </dgm:pt>
    <dgm:pt modelId="{7D2E39F7-A347-4B5D-A5ED-10881EF2C61A}" type="sibTrans" cxnId="{DDFA63CF-78AE-4A7D-9734-4C53991BF77C}">
      <dgm:prSet/>
      <dgm:spPr/>
      <dgm:t>
        <a:bodyPr/>
        <a:lstStyle/>
        <a:p>
          <a:endParaRPr lang="en-US"/>
        </a:p>
      </dgm:t>
    </dgm:pt>
    <dgm:pt modelId="{FA934402-F022-4CE2-A5F5-218C7704D510}">
      <dgm:prSet/>
      <dgm:spPr/>
      <dgm:t>
        <a:bodyPr/>
        <a:lstStyle/>
        <a:p>
          <a:r>
            <a:rPr lang="tr-TR" dirty="0"/>
            <a:t>Sezon bitiminde personellerimiz için yıl sonu yemeği düzenlenmektedir.</a:t>
          </a:r>
          <a:endParaRPr lang="en-US" dirty="0"/>
        </a:p>
      </dgm:t>
    </dgm:pt>
    <dgm:pt modelId="{F50CC184-D81E-40BF-BC01-30249700BF41}" type="parTrans" cxnId="{BB229F90-2D56-4959-8956-9F0DB5949E18}">
      <dgm:prSet/>
      <dgm:spPr/>
      <dgm:t>
        <a:bodyPr/>
        <a:lstStyle/>
        <a:p>
          <a:endParaRPr lang="en-US"/>
        </a:p>
      </dgm:t>
    </dgm:pt>
    <dgm:pt modelId="{D68ED60A-DA25-4434-8572-21C522979C63}" type="sibTrans" cxnId="{BB229F90-2D56-4959-8956-9F0DB5949E18}">
      <dgm:prSet/>
      <dgm:spPr/>
      <dgm:t>
        <a:bodyPr/>
        <a:lstStyle/>
        <a:p>
          <a:endParaRPr lang="en-US"/>
        </a:p>
      </dgm:t>
    </dgm:pt>
    <dgm:pt modelId="{864BDD41-11C8-4BC3-A5F9-FD793FAD118B}">
      <dgm:prSet/>
      <dgm:spPr/>
      <dgm:t>
        <a:bodyPr/>
        <a:lstStyle/>
        <a:p>
          <a:r>
            <a:rPr lang="tr-TR" dirty="0"/>
            <a:t>Personel sağlığı için anlaşmalı hastanelerde indirimli tedavi desteği sağlanmaktadır.</a:t>
          </a:r>
        </a:p>
      </dgm:t>
    </dgm:pt>
    <dgm:pt modelId="{FC6D2F99-5BF9-4AC6-A461-8AC344549A52}" type="parTrans" cxnId="{12D89F71-AEB1-4BEA-A1D1-8F66F7EB2FBC}">
      <dgm:prSet/>
      <dgm:spPr/>
      <dgm:t>
        <a:bodyPr/>
        <a:lstStyle/>
        <a:p>
          <a:endParaRPr lang="tr-TR"/>
        </a:p>
      </dgm:t>
    </dgm:pt>
    <dgm:pt modelId="{F8DEB059-0E28-41A6-A4D5-584EF41B4232}" type="sibTrans" cxnId="{12D89F71-AEB1-4BEA-A1D1-8F66F7EB2FBC}">
      <dgm:prSet/>
      <dgm:spPr/>
      <dgm:t>
        <a:bodyPr/>
        <a:lstStyle/>
        <a:p>
          <a:endParaRPr lang="tr-TR"/>
        </a:p>
      </dgm:t>
    </dgm:pt>
    <dgm:pt modelId="{9059E727-A25B-49B1-BD94-1E98A2FCE6FC}">
      <dgm:prSet/>
      <dgm:spPr/>
      <dgm:t>
        <a:bodyPr/>
        <a:lstStyle/>
        <a:p>
          <a:r>
            <a:rPr lang="tr-TR" dirty="0"/>
            <a:t>Anneler günü, Kadınlar Günü gibi özel günlerde kadın personeller çiçek dağıtılmaktadır.</a:t>
          </a:r>
        </a:p>
      </dgm:t>
    </dgm:pt>
    <dgm:pt modelId="{04AE6EA1-644E-4A69-88F1-189AD5EAFAE1}" type="parTrans" cxnId="{FD258FEF-D9EE-4D2B-B94B-79BC65EE70D2}">
      <dgm:prSet/>
      <dgm:spPr/>
      <dgm:t>
        <a:bodyPr/>
        <a:lstStyle/>
        <a:p>
          <a:endParaRPr lang="tr-TR"/>
        </a:p>
      </dgm:t>
    </dgm:pt>
    <dgm:pt modelId="{506609FE-0826-4654-961E-20C2EE8CC313}" type="sibTrans" cxnId="{FD258FEF-D9EE-4D2B-B94B-79BC65EE70D2}">
      <dgm:prSet/>
      <dgm:spPr/>
      <dgm:t>
        <a:bodyPr/>
        <a:lstStyle/>
        <a:p>
          <a:endParaRPr lang="tr-TR"/>
        </a:p>
      </dgm:t>
    </dgm:pt>
    <dgm:pt modelId="{7F9B5D75-FAFF-4B91-9C2B-6ADCB3C1DAE5}">
      <dgm:prSet/>
      <dgm:spPr/>
      <dgm:t>
        <a:bodyPr/>
        <a:lstStyle/>
        <a:p>
          <a:r>
            <a:rPr lang="tr-TR" dirty="0"/>
            <a:t>Personeller için servis imkanı sunulmaktadır.</a:t>
          </a:r>
        </a:p>
      </dgm:t>
    </dgm:pt>
    <dgm:pt modelId="{D461F5B2-476D-491A-9820-58E17E5D0B22}" type="parTrans" cxnId="{94A18690-A8ED-4E94-BC52-382D30DD3194}">
      <dgm:prSet/>
      <dgm:spPr/>
      <dgm:t>
        <a:bodyPr/>
        <a:lstStyle/>
        <a:p>
          <a:endParaRPr lang="tr-TR"/>
        </a:p>
      </dgm:t>
    </dgm:pt>
    <dgm:pt modelId="{A280CFF6-419E-4DBF-870B-4ACC3B4D206E}" type="sibTrans" cxnId="{94A18690-A8ED-4E94-BC52-382D30DD3194}">
      <dgm:prSet/>
      <dgm:spPr/>
      <dgm:t>
        <a:bodyPr/>
        <a:lstStyle/>
        <a:p>
          <a:endParaRPr lang="tr-TR"/>
        </a:p>
      </dgm:t>
    </dgm:pt>
    <dgm:pt modelId="{FC80910E-EA7D-4881-8C3C-CCE6984E78B9}">
      <dgm:prSet/>
      <dgm:spPr/>
      <dgm:t>
        <a:bodyPr/>
        <a:lstStyle/>
        <a:p>
          <a:r>
            <a:rPr lang="tr-TR" dirty="0"/>
            <a:t>Personellere Sabah-Öğle-Akşam yemek imkanı sunulmaktadır.</a:t>
          </a:r>
        </a:p>
      </dgm:t>
    </dgm:pt>
    <dgm:pt modelId="{731E0C6D-9160-4447-B0F4-DBBC5B12B347}" type="parTrans" cxnId="{06D28F1D-FEAE-4935-923B-016EF09C7145}">
      <dgm:prSet/>
      <dgm:spPr/>
      <dgm:t>
        <a:bodyPr/>
        <a:lstStyle/>
        <a:p>
          <a:endParaRPr lang="tr-TR"/>
        </a:p>
      </dgm:t>
    </dgm:pt>
    <dgm:pt modelId="{916D5BA8-E86A-4A31-966D-DE12E863983C}" type="sibTrans" cxnId="{06D28F1D-FEAE-4935-923B-016EF09C7145}">
      <dgm:prSet/>
      <dgm:spPr/>
      <dgm:t>
        <a:bodyPr/>
        <a:lstStyle/>
        <a:p>
          <a:endParaRPr lang="tr-TR"/>
        </a:p>
      </dgm:t>
    </dgm:pt>
    <dgm:pt modelId="{1BFDF1E7-05EE-463A-BBEF-C65E0886E69F}" type="pres">
      <dgm:prSet presAssocID="{54F481F8-D457-4B4F-8505-9E6F1E09EF33}" presName="linear" presStyleCnt="0">
        <dgm:presLayoutVars>
          <dgm:animLvl val="lvl"/>
          <dgm:resizeHandles val="exact"/>
        </dgm:presLayoutVars>
      </dgm:prSet>
      <dgm:spPr/>
    </dgm:pt>
    <dgm:pt modelId="{F858ACD0-6ED7-4952-9F68-C80CEB695E47}" type="pres">
      <dgm:prSet presAssocID="{39FBCC78-0CDE-47A6-A639-5FD0F53579FB}" presName="parentText" presStyleLbl="node1" presStyleIdx="0" presStyleCnt="6">
        <dgm:presLayoutVars>
          <dgm:chMax val="0"/>
          <dgm:bulletEnabled val="1"/>
        </dgm:presLayoutVars>
      </dgm:prSet>
      <dgm:spPr/>
    </dgm:pt>
    <dgm:pt modelId="{DCD75C64-21F6-4565-93CB-C75813EE0016}" type="pres">
      <dgm:prSet presAssocID="{7D2E39F7-A347-4B5D-A5ED-10881EF2C61A}" presName="spacer" presStyleCnt="0"/>
      <dgm:spPr/>
    </dgm:pt>
    <dgm:pt modelId="{806B3CE1-B7A2-4DA2-8E3A-C9758E31E46D}" type="pres">
      <dgm:prSet presAssocID="{FA934402-F022-4CE2-A5F5-218C7704D510}" presName="parentText" presStyleLbl="node1" presStyleIdx="1" presStyleCnt="6" custLinFactNeighborX="-338" custLinFactNeighborY="44686">
        <dgm:presLayoutVars>
          <dgm:chMax val="0"/>
          <dgm:bulletEnabled val="1"/>
        </dgm:presLayoutVars>
      </dgm:prSet>
      <dgm:spPr/>
    </dgm:pt>
    <dgm:pt modelId="{714233E0-0514-423F-BC3E-055C29C1AE1C}" type="pres">
      <dgm:prSet presAssocID="{D68ED60A-DA25-4434-8572-21C522979C63}" presName="spacer" presStyleCnt="0"/>
      <dgm:spPr/>
    </dgm:pt>
    <dgm:pt modelId="{7380F9F9-2AED-4BE4-A3F9-A8E4BF91DB45}" type="pres">
      <dgm:prSet presAssocID="{864BDD41-11C8-4BC3-A5F9-FD793FAD118B}" presName="parentText" presStyleLbl="node1" presStyleIdx="2" presStyleCnt="6">
        <dgm:presLayoutVars>
          <dgm:chMax val="0"/>
          <dgm:bulletEnabled val="1"/>
        </dgm:presLayoutVars>
      </dgm:prSet>
      <dgm:spPr/>
    </dgm:pt>
    <dgm:pt modelId="{2B13D81C-DAC4-4442-8C9C-E59F296D1487}" type="pres">
      <dgm:prSet presAssocID="{F8DEB059-0E28-41A6-A4D5-584EF41B4232}" presName="spacer" presStyleCnt="0"/>
      <dgm:spPr/>
    </dgm:pt>
    <dgm:pt modelId="{F776A9A4-54B5-4F33-B37F-DD6567276F28}" type="pres">
      <dgm:prSet presAssocID="{9059E727-A25B-49B1-BD94-1E98A2FCE6FC}" presName="parentText" presStyleLbl="node1" presStyleIdx="3" presStyleCnt="6">
        <dgm:presLayoutVars>
          <dgm:chMax val="0"/>
          <dgm:bulletEnabled val="1"/>
        </dgm:presLayoutVars>
      </dgm:prSet>
      <dgm:spPr/>
    </dgm:pt>
    <dgm:pt modelId="{53B35B58-D5EF-43CF-9D47-B9E08175F3FD}" type="pres">
      <dgm:prSet presAssocID="{506609FE-0826-4654-961E-20C2EE8CC313}" presName="spacer" presStyleCnt="0"/>
      <dgm:spPr/>
    </dgm:pt>
    <dgm:pt modelId="{D1A7841E-E974-4A6A-BD3E-4E62AADBEC36}" type="pres">
      <dgm:prSet presAssocID="{7F9B5D75-FAFF-4B91-9C2B-6ADCB3C1DAE5}" presName="parentText" presStyleLbl="node1" presStyleIdx="4" presStyleCnt="6">
        <dgm:presLayoutVars>
          <dgm:chMax val="0"/>
          <dgm:bulletEnabled val="1"/>
        </dgm:presLayoutVars>
      </dgm:prSet>
      <dgm:spPr/>
    </dgm:pt>
    <dgm:pt modelId="{DD7763CE-9FC8-4240-90C2-D4A1D7E4520A}" type="pres">
      <dgm:prSet presAssocID="{A280CFF6-419E-4DBF-870B-4ACC3B4D206E}" presName="spacer" presStyleCnt="0"/>
      <dgm:spPr/>
    </dgm:pt>
    <dgm:pt modelId="{AD5F31D6-B21F-4CDB-98FC-37026E0DD77A}" type="pres">
      <dgm:prSet presAssocID="{FC80910E-EA7D-4881-8C3C-CCE6984E78B9}" presName="parentText" presStyleLbl="node1" presStyleIdx="5" presStyleCnt="6">
        <dgm:presLayoutVars>
          <dgm:chMax val="0"/>
          <dgm:bulletEnabled val="1"/>
        </dgm:presLayoutVars>
      </dgm:prSet>
      <dgm:spPr/>
    </dgm:pt>
  </dgm:ptLst>
  <dgm:cxnLst>
    <dgm:cxn modelId="{5BC6ED0B-53EE-4BA9-AE30-ED7538E3B008}" type="presOf" srcId="{9059E727-A25B-49B1-BD94-1E98A2FCE6FC}" destId="{F776A9A4-54B5-4F33-B37F-DD6567276F28}" srcOrd="0" destOrd="0" presId="urn:microsoft.com/office/officeart/2005/8/layout/vList2"/>
    <dgm:cxn modelId="{06D28F1D-FEAE-4935-923B-016EF09C7145}" srcId="{54F481F8-D457-4B4F-8505-9E6F1E09EF33}" destId="{FC80910E-EA7D-4881-8C3C-CCE6984E78B9}" srcOrd="5" destOrd="0" parTransId="{731E0C6D-9160-4447-B0F4-DBBC5B12B347}" sibTransId="{916D5BA8-E86A-4A31-966D-DE12E863983C}"/>
    <dgm:cxn modelId="{2BF2D542-DBCE-4B30-BA7E-AEF4B882B67E}" type="presOf" srcId="{864BDD41-11C8-4BC3-A5F9-FD793FAD118B}" destId="{7380F9F9-2AED-4BE4-A3F9-A8E4BF91DB45}" srcOrd="0" destOrd="0" presId="urn:microsoft.com/office/officeart/2005/8/layout/vList2"/>
    <dgm:cxn modelId="{12D89F71-AEB1-4BEA-A1D1-8F66F7EB2FBC}" srcId="{54F481F8-D457-4B4F-8505-9E6F1E09EF33}" destId="{864BDD41-11C8-4BC3-A5F9-FD793FAD118B}" srcOrd="2" destOrd="0" parTransId="{FC6D2F99-5BF9-4AC6-A461-8AC344549A52}" sibTransId="{F8DEB059-0E28-41A6-A4D5-584EF41B4232}"/>
    <dgm:cxn modelId="{49C01985-544B-4E65-9349-449E5224D173}" type="presOf" srcId="{FC80910E-EA7D-4881-8C3C-CCE6984E78B9}" destId="{AD5F31D6-B21F-4CDB-98FC-37026E0DD77A}" srcOrd="0" destOrd="0" presId="urn:microsoft.com/office/officeart/2005/8/layout/vList2"/>
    <dgm:cxn modelId="{AB91B68D-677E-4E31-8AD5-6F49B013538C}" type="presOf" srcId="{39FBCC78-0CDE-47A6-A639-5FD0F53579FB}" destId="{F858ACD0-6ED7-4952-9F68-C80CEB695E47}" srcOrd="0" destOrd="0" presId="urn:microsoft.com/office/officeart/2005/8/layout/vList2"/>
    <dgm:cxn modelId="{94A18690-A8ED-4E94-BC52-382D30DD3194}" srcId="{54F481F8-D457-4B4F-8505-9E6F1E09EF33}" destId="{7F9B5D75-FAFF-4B91-9C2B-6ADCB3C1DAE5}" srcOrd="4" destOrd="0" parTransId="{D461F5B2-476D-491A-9820-58E17E5D0B22}" sibTransId="{A280CFF6-419E-4DBF-870B-4ACC3B4D206E}"/>
    <dgm:cxn modelId="{BB229F90-2D56-4959-8956-9F0DB5949E18}" srcId="{54F481F8-D457-4B4F-8505-9E6F1E09EF33}" destId="{FA934402-F022-4CE2-A5F5-218C7704D510}" srcOrd="1" destOrd="0" parTransId="{F50CC184-D81E-40BF-BC01-30249700BF41}" sibTransId="{D68ED60A-DA25-4434-8572-21C522979C63}"/>
    <dgm:cxn modelId="{B658359C-8985-4D8E-9B30-643E60633047}" type="presOf" srcId="{54F481F8-D457-4B4F-8505-9E6F1E09EF33}" destId="{1BFDF1E7-05EE-463A-BBEF-C65E0886E69F}" srcOrd="0" destOrd="0" presId="urn:microsoft.com/office/officeart/2005/8/layout/vList2"/>
    <dgm:cxn modelId="{A07B53BA-A8C3-4303-9C66-466098DF353A}" type="presOf" srcId="{7F9B5D75-FAFF-4B91-9C2B-6ADCB3C1DAE5}" destId="{D1A7841E-E974-4A6A-BD3E-4E62AADBEC36}" srcOrd="0" destOrd="0" presId="urn:microsoft.com/office/officeart/2005/8/layout/vList2"/>
    <dgm:cxn modelId="{AB3629CA-1012-4AB9-8A16-94FABD5BE9B2}" type="presOf" srcId="{FA934402-F022-4CE2-A5F5-218C7704D510}" destId="{806B3CE1-B7A2-4DA2-8E3A-C9758E31E46D}" srcOrd="0" destOrd="0" presId="urn:microsoft.com/office/officeart/2005/8/layout/vList2"/>
    <dgm:cxn modelId="{DDFA63CF-78AE-4A7D-9734-4C53991BF77C}" srcId="{54F481F8-D457-4B4F-8505-9E6F1E09EF33}" destId="{39FBCC78-0CDE-47A6-A639-5FD0F53579FB}" srcOrd="0" destOrd="0" parTransId="{6872E5D3-C174-4038-A4C8-B95138B3B0EB}" sibTransId="{7D2E39F7-A347-4B5D-A5ED-10881EF2C61A}"/>
    <dgm:cxn modelId="{FD258FEF-D9EE-4D2B-B94B-79BC65EE70D2}" srcId="{54F481F8-D457-4B4F-8505-9E6F1E09EF33}" destId="{9059E727-A25B-49B1-BD94-1E98A2FCE6FC}" srcOrd="3" destOrd="0" parTransId="{04AE6EA1-644E-4A69-88F1-189AD5EAFAE1}" sibTransId="{506609FE-0826-4654-961E-20C2EE8CC313}"/>
    <dgm:cxn modelId="{2E632E15-B3AD-4BBE-A160-C8A01756C6EF}" type="presParOf" srcId="{1BFDF1E7-05EE-463A-BBEF-C65E0886E69F}" destId="{F858ACD0-6ED7-4952-9F68-C80CEB695E47}" srcOrd="0" destOrd="0" presId="urn:microsoft.com/office/officeart/2005/8/layout/vList2"/>
    <dgm:cxn modelId="{84C4127E-8220-43B6-AC99-4FD3F912D831}" type="presParOf" srcId="{1BFDF1E7-05EE-463A-BBEF-C65E0886E69F}" destId="{DCD75C64-21F6-4565-93CB-C75813EE0016}" srcOrd="1" destOrd="0" presId="urn:microsoft.com/office/officeart/2005/8/layout/vList2"/>
    <dgm:cxn modelId="{2FF8AEDE-CD7E-49FB-B659-650897117DA2}" type="presParOf" srcId="{1BFDF1E7-05EE-463A-BBEF-C65E0886E69F}" destId="{806B3CE1-B7A2-4DA2-8E3A-C9758E31E46D}" srcOrd="2" destOrd="0" presId="urn:microsoft.com/office/officeart/2005/8/layout/vList2"/>
    <dgm:cxn modelId="{3CA72C8D-F273-4F15-ADDB-74E88360BEB0}" type="presParOf" srcId="{1BFDF1E7-05EE-463A-BBEF-C65E0886E69F}" destId="{714233E0-0514-423F-BC3E-055C29C1AE1C}" srcOrd="3" destOrd="0" presId="urn:microsoft.com/office/officeart/2005/8/layout/vList2"/>
    <dgm:cxn modelId="{34F410FE-960A-48E5-A0FD-C70190A74F21}" type="presParOf" srcId="{1BFDF1E7-05EE-463A-BBEF-C65E0886E69F}" destId="{7380F9F9-2AED-4BE4-A3F9-A8E4BF91DB45}" srcOrd="4" destOrd="0" presId="urn:microsoft.com/office/officeart/2005/8/layout/vList2"/>
    <dgm:cxn modelId="{1B4CB27E-3A76-4D0C-AA2F-D78DF24D6FDC}" type="presParOf" srcId="{1BFDF1E7-05EE-463A-BBEF-C65E0886E69F}" destId="{2B13D81C-DAC4-4442-8C9C-E59F296D1487}" srcOrd="5" destOrd="0" presId="urn:microsoft.com/office/officeart/2005/8/layout/vList2"/>
    <dgm:cxn modelId="{B3105463-E1F7-4C8A-B8AA-4EAD9C6A849D}" type="presParOf" srcId="{1BFDF1E7-05EE-463A-BBEF-C65E0886E69F}" destId="{F776A9A4-54B5-4F33-B37F-DD6567276F28}" srcOrd="6" destOrd="0" presId="urn:microsoft.com/office/officeart/2005/8/layout/vList2"/>
    <dgm:cxn modelId="{45C1670F-706E-474C-A143-B6F67732A61C}" type="presParOf" srcId="{1BFDF1E7-05EE-463A-BBEF-C65E0886E69F}" destId="{53B35B58-D5EF-43CF-9D47-B9E08175F3FD}" srcOrd="7" destOrd="0" presId="urn:microsoft.com/office/officeart/2005/8/layout/vList2"/>
    <dgm:cxn modelId="{333A4764-D6E6-4745-BB8F-1C829D5E2B2A}" type="presParOf" srcId="{1BFDF1E7-05EE-463A-BBEF-C65E0886E69F}" destId="{D1A7841E-E974-4A6A-BD3E-4E62AADBEC36}" srcOrd="8" destOrd="0" presId="urn:microsoft.com/office/officeart/2005/8/layout/vList2"/>
    <dgm:cxn modelId="{3B17871E-E308-44E8-A5FC-A1A701C416C6}" type="presParOf" srcId="{1BFDF1E7-05EE-463A-BBEF-C65E0886E69F}" destId="{DD7763CE-9FC8-4240-90C2-D4A1D7E4520A}" srcOrd="9" destOrd="0" presId="urn:microsoft.com/office/officeart/2005/8/layout/vList2"/>
    <dgm:cxn modelId="{4193A5E3-3104-4A42-A4BD-917DF1DBC4D2}" type="presParOf" srcId="{1BFDF1E7-05EE-463A-BBEF-C65E0886E69F}" destId="{AD5F31D6-B21F-4CDB-98FC-37026E0DD77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B3F401-1682-400E-8E31-83B05AFE0C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04B8EF-F81A-4E55-8713-C968E60EB765}">
      <dgm:prSet/>
      <dgm:spPr/>
      <dgm:t>
        <a:bodyPr/>
        <a:lstStyle/>
        <a:p>
          <a:pPr rtl="0"/>
          <a:r>
            <a:rPr lang="tr-TR"/>
            <a:t>Kirlilik ile ilgili risklere ve acil durumlara hazırlıklıyız; çevresel yasal düzenlemelere uyuyoruz.</a:t>
          </a:r>
          <a:r>
            <a:rPr lang="tr-TR">
              <a:latin typeface="Calibri Light" panose="020F0302020204030204"/>
            </a:rPr>
            <a:t> </a:t>
          </a:r>
          <a:endParaRPr lang="en-US"/>
        </a:p>
      </dgm:t>
    </dgm:pt>
    <dgm:pt modelId="{5150EC32-4940-4022-9B00-38364D2C646F}" type="parTrans" cxnId="{736CC8B6-A78D-4F61-A555-8FA4B9BEF993}">
      <dgm:prSet/>
      <dgm:spPr/>
      <dgm:t>
        <a:bodyPr/>
        <a:lstStyle/>
        <a:p>
          <a:endParaRPr lang="en-US"/>
        </a:p>
      </dgm:t>
    </dgm:pt>
    <dgm:pt modelId="{CA876C45-6AD5-4CA8-8074-7F6118CCA072}" type="sibTrans" cxnId="{736CC8B6-A78D-4F61-A555-8FA4B9BEF993}">
      <dgm:prSet/>
      <dgm:spPr/>
      <dgm:t>
        <a:bodyPr/>
        <a:lstStyle/>
        <a:p>
          <a:endParaRPr lang="en-US"/>
        </a:p>
      </dgm:t>
    </dgm:pt>
    <dgm:pt modelId="{8566EED5-815E-4BD4-9B1F-E58CBE24C082}">
      <dgm:prSet/>
      <dgm:spPr/>
      <dgm:t>
        <a:bodyPr/>
        <a:lstStyle/>
        <a:p>
          <a:pPr rtl="0"/>
          <a:r>
            <a:rPr lang="tr-TR"/>
            <a:t>Atık ayrıştırma ve atık miktarlarının azaltılması, doğal kaynakların verimli kullanılması vb. faaliyetlerle sürekli çevresel performansımızı iyileştiriyoruz.</a:t>
          </a:r>
          <a:r>
            <a:rPr lang="tr-TR">
              <a:latin typeface="Calibri Light" panose="020F0302020204030204"/>
            </a:rPr>
            <a:t> </a:t>
          </a:r>
          <a:endParaRPr lang="en-US"/>
        </a:p>
      </dgm:t>
    </dgm:pt>
    <dgm:pt modelId="{277A9E7A-4EB6-4646-B57A-02C3482DCBDE}" type="parTrans" cxnId="{1158E6F2-E4F8-430F-8D48-BF45A7FD3C77}">
      <dgm:prSet/>
      <dgm:spPr/>
      <dgm:t>
        <a:bodyPr/>
        <a:lstStyle/>
        <a:p>
          <a:endParaRPr lang="en-US"/>
        </a:p>
      </dgm:t>
    </dgm:pt>
    <dgm:pt modelId="{B8DA9492-B30A-484F-9314-BDF51A4CA8E7}" type="sibTrans" cxnId="{1158E6F2-E4F8-430F-8D48-BF45A7FD3C77}">
      <dgm:prSet/>
      <dgm:spPr/>
      <dgm:t>
        <a:bodyPr/>
        <a:lstStyle/>
        <a:p>
          <a:endParaRPr lang="en-US"/>
        </a:p>
      </dgm:t>
    </dgm:pt>
    <dgm:pt modelId="{52ADF4AD-3392-43E1-980D-60066B818FAE}">
      <dgm:prSet/>
      <dgm:spPr/>
      <dgm:t>
        <a:bodyPr/>
        <a:lstStyle/>
        <a:p>
          <a:pPr rtl="0"/>
          <a:r>
            <a:rPr lang="tr-TR" dirty="0">
              <a:latin typeface="Calibri Light" panose="020F0302020204030204"/>
            </a:rPr>
            <a:t> </a:t>
          </a:r>
          <a:r>
            <a:rPr lang="tr-TR" dirty="0"/>
            <a:t>Atıkların geri dönüşüm/bertaraf aşamasına kadar takibini yapıyoruz.</a:t>
          </a:r>
          <a:r>
            <a:rPr lang="tr-TR" dirty="0">
              <a:latin typeface="Calibri Light" panose="020F0302020204030204"/>
            </a:rPr>
            <a:t> </a:t>
          </a:r>
          <a:endParaRPr lang="en-US" dirty="0"/>
        </a:p>
      </dgm:t>
    </dgm:pt>
    <dgm:pt modelId="{A304C2E8-3C62-4A29-B0DB-F94F6282FB9B}" type="parTrans" cxnId="{3E66A446-51FC-4052-AA3B-FF47DAA664E8}">
      <dgm:prSet/>
      <dgm:spPr/>
      <dgm:t>
        <a:bodyPr/>
        <a:lstStyle/>
        <a:p>
          <a:endParaRPr lang="en-US"/>
        </a:p>
      </dgm:t>
    </dgm:pt>
    <dgm:pt modelId="{31ABB842-2ABA-4D02-957F-C41E7590A9AB}" type="sibTrans" cxnId="{3E66A446-51FC-4052-AA3B-FF47DAA664E8}">
      <dgm:prSet/>
      <dgm:spPr/>
      <dgm:t>
        <a:bodyPr/>
        <a:lstStyle/>
        <a:p>
          <a:endParaRPr lang="en-US"/>
        </a:p>
      </dgm:t>
    </dgm:pt>
    <dgm:pt modelId="{0262655F-2CFA-4001-985A-BE2D0AE8D93A}">
      <dgm:prSet/>
      <dgm:spPr/>
      <dgm:t>
        <a:bodyPr/>
        <a:lstStyle/>
        <a:p>
          <a:pPr rtl="0"/>
          <a:r>
            <a:rPr lang="tr-TR"/>
            <a:t> Otelimizde enerji ve su tasarrufu sistemleri kullanıyoruz ve çalışanlarımızı bu konularda eğitiyoruz.</a:t>
          </a:r>
          <a:r>
            <a:rPr lang="tr-TR">
              <a:latin typeface="Calibri Light" panose="020F0302020204030204"/>
            </a:rPr>
            <a:t> </a:t>
          </a:r>
          <a:endParaRPr lang="en-US"/>
        </a:p>
      </dgm:t>
    </dgm:pt>
    <dgm:pt modelId="{5CC6D1D2-2FE0-4E89-86D5-280445619F4F}" type="parTrans" cxnId="{BF4774EC-4132-4862-B14A-94CFFFF9D703}">
      <dgm:prSet/>
      <dgm:spPr/>
      <dgm:t>
        <a:bodyPr/>
        <a:lstStyle/>
        <a:p>
          <a:endParaRPr lang="en-US"/>
        </a:p>
      </dgm:t>
    </dgm:pt>
    <dgm:pt modelId="{13D7801D-C0E9-44A4-B700-936FB484381A}" type="sibTrans" cxnId="{BF4774EC-4132-4862-B14A-94CFFFF9D703}">
      <dgm:prSet/>
      <dgm:spPr/>
      <dgm:t>
        <a:bodyPr/>
        <a:lstStyle/>
        <a:p>
          <a:endParaRPr lang="en-US"/>
        </a:p>
      </dgm:t>
    </dgm:pt>
    <dgm:pt modelId="{5CA0CBD6-836A-425F-990C-0BCF3516CE55}">
      <dgm:prSet/>
      <dgm:spPr/>
      <dgm:t>
        <a:bodyPr/>
        <a:lstStyle/>
        <a:p>
          <a:r>
            <a:rPr lang="tr-TR" dirty="0"/>
            <a:t> Çalışanlarımızı tehlikeli kimyasalların dökülmesi durumunda alacakları tedbirler konusunda eğitimlerini veriyoruz.</a:t>
          </a:r>
          <a:endParaRPr lang="en-US" dirty="0"/>
        </a:p>
      </dgm:t>
    </dgm:pt>
    <dgm:pt modelId="{34EDBE16-D345-4143-9ACC-05EE4DCE00A9}" type="parTrans" cxnId="{851D9452-AF5A-45E4-90D9-8CACBD0995F2}">
      <dgm:prSet/>
      <dgm:spPr/>
      <dgm:t>
        <a:bodyPr/>
        <a:lstStyle/>
        <a:p>
          <a:endParaRPr lang="en-US"/>
        </a:p>
      </dgm:t>
    </dgm:pt>
    <dgm:pt modelId="{943CF1E2-3D36-413D-90B8-1DAC0960BD93}" type="sibTrans" cxnId="{851D9452-AF5A-45E4-90D9-8CACBD0995F2}">
      <dgm:prSet/>
      <dgm:spPr/>
      <dgm:t>
        <a:bodyPr/>
        <a:lstStyle/>
        <a:p>
          <a:endParaRPr lang="en-US"/>
        </a:p>
      </dgm:t>
    </dgm:pt>
    <dgm:pt modelId="{639B33FC-B803-4FA1-B455-94C333CF4C68}">
      <dgm:prSet/>
      <dgm:spPr/>
      <dgm:t>
        <a:bodyPr/>
        <a:lstStyle/>
        <a:p>
          <a:r>
            <a:rPr lang="tr-TR" dirty="0"/>
            <a:t>Çevreye verilen zararı minimumda tutmak adına şirket araç tercihimizi </a:t>
          </a:r>
          <a:r>
            <a:rPr lang="tr-TR" dirty="0" err="1"/>
            <a:t>elektirikli</a:t>
          </a:r>
          <a:r>
            <a:rPr lang="tr-TR" dirty="0"/>
            <a:t> araçlardan yana kullanıyorum.</a:t>
          </a:r>
        </a:p>
      </dgm:t>
    </dgm:pt>
    <dgm:pt modelId="{8EFC1ABB-4DA1-45C2-9C92-884E4ADEB725}" type="parTrans" cxnId="{FBB005C8-5926-488A-A837-D7CBE5E29FFA}">
      <dgm:prSet/>
      <dgm:spPr/>
    </dgm:pt>
    <dgm:pt modelId="{8A667DEA-01DF-4AB0-8668-836D643F1253}" type="sibTrans" cxnId="{FBB005C8-5926-488A-A837-D7CBE5E29FFA}">
      <dgm:prSet/>
      <dgm:spPr/>
    </dgm:pt>
    <dgm:pt modelId="{6DDA8599-F7B4-4E32-9F54-DCAE77001612}" type="pres">
      <dgm:prSet presAssocID="{E0B3F401-1682-400E-8E31-83B05AFE0C14}" presName="linear" presStyleCnt="0">
        <dgm:presLayoutVars>
          <dgm:animLvl val="lvl"/>
          <dgm:resizeHandles val="exact"/>
        </dgm:presLayoutVars>
      </dgm:prSet>
      <dgm:spPr/>
    </dgm:pt>
    <dgm:pt modelId="{9B2B2D17-C387-4C96-B504-0E08CBEF361E}" type="pres">
      <dgm:prSet presAssocID="{FA04B8EF-F81A-4E55-8713-C968E60EB765}" presName="parentText" presStyleLbl="node1" presStyleIdx="0" presStyleCnt="6">
        <dgm:presLayoutVars>
          <dgm:chMax val="0"/>
          <dgm:bulletEnabled val="1"/>
        </dgm:presLayoutVars>
      </dgm:prSet>
      <dgm:spPr/>
    </dgm:pt>
    <dgm:pt modelId="{AABCC078-841A-4569-AA37-E1B786FCD583}" type="pres">
      <dgm:prSet presAssocID="{CA876C45-6AD5-4CA8-8074-7F6118CCA072}" presName="spacer" presStyleCnt="0"/>
      <dgm:spPr/>
    </dgm:pt>
    <dgm:pt modelId="{BA416F4C-84B9-4542-9827-B9589867D646}" type="pres">
      <dgm:prSet presAssocID="{8566EED5-815E-4BD4-9B1F-E58CBE24C082}" presName="parentText" presStyleLbl="node1" presStyleIdx="1" presStyleCnt="6">
        <dgm:presLayoutVars>
          <dgm:chMax val="0"/>
          <dgm:bulletEnabled val="1"/>
        </dgm:presLayoutVars>
      </dgm:prSet>
      <dgm:spPr/>
    </dgm:pt>
    <dgm:pt modelId="{8572ED02-6ACD-4998-ABB6-61F353D0F765}" type="pres">
      <dgm:prSet presAssocID="{B8DA9492-B30A-484F-9314-BDF51A4CA8E7}" presName="spacer" presStyleCnt="0"/>
      <dgm:spPr/>
    </dgm:pt>
    <dgm:pt modelId="{0AC662C9-8806-4C31-98BD-41462C616F9C}" type="pres">
      <dgm:prSet presAssocID="{52ADF4AD-3392-43E1-980D-60066B818FAE}" presName="parentText" presStyleLbl="node1" presStyleIdx="2" presStyleCnt="6">
        <dgm:presLayoutVars>
          <dgm:chMax val="0"/>
          <dgm:bulletEnabled val="1"/>
        </dgm:presLayoutVars>
      </dgm:prSet>
      <dgm:spPr/>
    </dgm:pt>
    <dgm:pt modelId="{AE925339-78F1-4D63-99F7-630F383F9912}" type="pres">
      <dgm:prSet presAssocID="{31ABB842-2ABA-4D02-957F-C41E7590A9AB}" presName="spacer" presStyleCnt="0"/>
      <dgm:spPr/>
    </dgm:pt>
    <dgm:pt modelId="{4F8E2768-99BA-43F1-8ECA-898EC12B23B2}" type="pres">
      <dgm:prSet presAssocID="{0262655F-2CFA-4001-985A-BE2D0AE8D93A}" presName="parentText" presStyleLbl="node1" presStyleIdx="3" presStyleCnt="6">
        <dgm:presLayoutVars>
          <dgm:chMax val="0"/>
          <dgm:bulletEnabled val="1"/>
        </dgm:presLayoutVars>
      </dgm:prSet>
      <dgm:spPr/>
    </dgm:pt>
    <dgm:pt modelId="{6C41C397-39BB-4504-8AEB-611CF1D00673}" type="pres">
      <dgm:prSet presAssocID="{13D7801D-C0E9-44A4-B700-936FB484381A}" presName="spacer" presStyleCnt="0"/>
      <dgm:spPr/>
    </dgm:pt>
    <dgm:pt modelId="{4B1501FC-A651-4F39-B192-73B483AC3E6E}" type="pres">
      <dgm:prSet presAssocID="{639B33FC-B803-4FA1-B455-94C333CF4C68}" presName="parentText" presStyleLbl="node1" presStyleIdx="4" presStyleCnt="6">
        <dgm:presLayoutVars>
          <dgm:chMax val="0"/>
          <dgm:bulletEnabled val="1"/>
        </dgm:presLayoutVars>
      </dgm:prSet>
      <dgm:spPr/>
    </dgm:pt>
    <dgm:pt modelId="{211E4D85-12D0-4FE9-8751-F7B11437065E}" type="pres">
      <dgm:prSet presAssocID="{8A667DEA-01DF-4AB0-8668-836D643F1253}" presName="spacer" presStyleCnt="0"/>
      <dgm:spPr/>
    </dgm:pt>
    <dgm:pt modelId="{21764C63-9F53-465F-B4CE-6FCB91C6D727}" type="pres">
      <dgm:prSet presAssocID="{5CA0CBD6-836A-425F-990C-0BCF3516CE55}" presName="parentText" presStyleLbl="node1" presStyleIdx="5" presStyleCnt="6">
        <dgm:presLayoutVars>
          <dgm:chMax val="0"/>
          <dgm:bulletEnabled val="1"/>
        </dgm:presLayoutVars>
      </dgm:prSet>
      <dgm:spPr/>
    </dgm:pt>
  </dgm:ptLst>
  <dgm:cxnLst>
    <dgm:cxn modelId="{9FB86F04-0EE5-4158-AD08-85030A9EC53C}" type="presOf" srcId="{0262655F-2CFA-4001-985A-BE2D0AE8D93A}" destId="{4F8E2768-99BA-43F1-8ECA-898EC12B23B2}" srcOrd="0" destOrd="0" presId="urn:microsoft.com/office/officeart/2005/8/layout/vList2"/>
    <dgm:cxn modelId="{E987290B-AB5F-48AB-A0C9-651795A3DA28}" type="presOf" srcId="{FA04B8EF-F81A-4E55-8713-C968E60EB765}" destId="{9B2B2D17-C387-4C96-B504-0E08CBEF361E}" srcOrd="0" destOrd="0" presId="urn:microsoft.com/office/officeart/2005/8/layout/vList2"/>
    <dgm:cxn modelId="{6F80D611-FD7A-49D3-957A-29EC4860D553}" type="presOf" srcId="{5CA0CBD6-836A-425F-990C-0BCF3516CE55}" destId="{21764C63-9F53-465F-B4CE-6FCB91C6D727}" srcOrd="0" destOrd="0" presId="urn:microsoft.com/office/officeart/2005/8/layout/vList2"/>
    <dgm:cxn modelId="{3E66A446-51FC-4052-AA3B-FF47DAA664E8}" srcId="{E0B3F401-1682-400E-8E31-83B05AFE0C14}" destId="{52ADF4AD-3392-43E1-980D-60066B818FAE}" srcOrd="2" destOrd="0" parTransId="{A304C2E8-3C62-4A29-B0DB-F94F6282FB9B}" sibTransId="{31ABB842-2ABA-4D02-957F-C41E7590A9AB}"/>
    <dgm:cxn modelId="{851D9452-AF5A-45E4-90D9-8CACBD0995F2}" srcId="{E0B3F401-1682-400E-8E31-83B05AFE0C14}" destId="{5CA0CBD6-836A-425F-990C-0BCF3516CE55}" srcOrd="5" destOrd="0" parTransId="{34EDBE16-D345-4143-9ACC-05EE4DCE00A9}" sibTransId="{943CF1E2-3D36-413D-90B8-1DAC0960BD93}"/>
    <dgm:cxn modelId="{DE36CAB2-A07A-4CAB-BCE3-EE800E1C11FC}" type="presOf" srcId="{639B33FC-B803-4FA1-B455-94C333CF4C68}" destId="{4B1501FC-A651-4F39-B192-73B483AC3E6E}" srcOrd="0" destOrd="0" presId="urn:microsoft.com/office/officeart/2005/8/layout/vList2"/>
    <dgm:cxn modelId="{736CC8B6-A78D-4F61-A555-8FA4B9BEF993}" srcId="{E0B3F401-1682-400E-8E31-83B05AFE0C14}" destId="{FA04B8EF-F81A-4E55-8713-C968E60EB765}" srcOrd="0" destOrd="0" parTransId="{5150EC32-4940-4022-9B00-38364D2C646F}" sibTransId="{CA876C45-6AD5-4CA8-8074-7F6118CCA072}"/>
    <dgm:cxn modelId="{97EE9CC7-D0DD-4413-86F4-447AD916AA55}" type="presOf" srcId="{E0B3F401-1682-400E-8E31-83B05AFE0C14}" destId="{6DDA8599-F7B4-4E32-9F54-DCAE77001612}" srcOrd="0" destOrd="0" presId="urn:microsoft.com/office/officeart/2005/8/layout/vList2"/>
    <dgm:cxn modelId="{FBB005C8-5926-488A-A837-D7CBE5E29FFA}" srcId="{E0B3F401-1682-400E-8E31-83B05AFE0C14}" destId="{639B33FC-B803-4FA1-B455-94C333CF4C68}" srcOrd="4" destOrd="0" parTransId="{8EFC1ABB-4DA1-45C2-9C92-884E4ADEB725}" sibTransId="{8A667DEA-01DF-4AB0-8668-836D643F1253}"/>
    <dgm:cxn modelId="{37E29AE7-0FF3-48EE-A49D-6D197EB48B6B}" type="presOf" srcId="{52ADF4AD-3392-43E1-980D-60066B818FAE}" destId="{0AC662C9-8806-4C31-98BD-41462C616F9C}" srcOrd="0" destOrd="0" presId="urn:microsoft.com/office/officeart/2005/8/layout/vList2"/>
    <dgm:cxn modelId="{BF4774EC-4132-4862-B14A-94CFFFF9D703}" srcId="{E0B3F401-1682-400E-8E31-83B05AFE0C14}" destId="{0262655F-2CFA-4001-985A-BE2D0AE8D93A}" srcOrd="3" destOrd="0" parTransId="{5CC6D1D2-2FE0-4E89-86D5-280445619F4F}" sibTransId="{13D7801D-C0E9-44A4-B700-936FB484381A}"/>
    <dgm:cxn modelId="{1158E6F2-E4F8-430F-8D48-BF45A7FD3C77}" srcId="{E0B3F401-1682-400E-8E31-83B05AFE0C14}" destId="{8566EED5-815E-4BD4-9B1F-E58CBE24C082}" srcOrd="1" destOrd="0" parTransId="{277A9E7A-4EB6-4646-B57A-02C3482DCBDE}" sibTransId="{B8DA9492-B30A-484F-9314-BDF51A4CA8E7}"/>
    <dgm:cxn modelId="{255852F6-5E9E-4D8F-A3D3-580CA97BCABB}" type="presOf" srcId="{8566EED5-815E-4BD4-9B1F-E58CBE24C082}" destId="{BA416F4C-84B9-4542-9827-B9589867D646}" srcOrd="0" destOrd="0" presId="urn:microsoft.com/office/officeart/2005/8/layout/vList2"/>
    <dgm:cxn modelId="{C2B46327-757B-4B33-83AC-DDA757B98624}" type="presParOf" srcId="{6DDA8599-F7B4-4E32-9F54-DCAE77001612}" destId="{9B2B2D17-C387-4C96-B504-0E08CBEF361E}" srcOrd="0" destOrd="0" presId="urn:microsoft.com/office/officeart/2005/8/layout/vList2"/>
    <dgm:cxn modelId="{77663F18-2F2E-4E03-8954-55321625B643}" type="presParOf" srcId="{6DDA8599-F7B4-4E32-9F54-DCAE77001612}" destId="{AABCC078-841A-4569-AA37-E1B786FCD583}" srcOrd="1" destOrd="0" presId="urn:microsoft.com/office/officeart/2005/8/layout/vList2"/>
    <dgm:cxn modelId="{972F4442-EF9F-40B5-87D8-5B8786A5B8F3}" type="presParOf" srcId="{6DDA8599-F7B4-4E32-9F54-DCAE77001612}" destId="{BA416F4C-84B9-4542-9827-B9589867D646}" srcOrd="2" destOrd="0" presId="urn:microsoft.com/office/officeart/2005/8/layout/vList2"/>
    <dgm:cxn modelId="{7F18F969-3A38-46E4-8B7D-DE13E330A219}" type="presParOf" srcId="{6DDA8599-F7B4-4E32-9F54-DCAE77001612}" destId="{8572ED02-6ACD-4998-ABB6-61F353D0F765}" srcOrd="3" destOrd="0" presId="urn:microsoft.com/office/officeart/2005/8/layout/vList2"/>
    <dgm:cxn modelId="{2D3F7C3B-F776-4BD2-BFD6-F44E0F3E41EA}" type="presParOf" srcId="{6DDA8599-F7B4-4E32-9F54-DCAE77001612}" destId="{0AC662C9-8806-4C31-98BD-41462C616F9C}" srcOrd="4" destOrd="0" presId="urn:microsoft.com/office/officeart/2005/8/layout/vList2"/>
    <dgm:cxn modelId="{76708EA4-EF9B-4235-BB2A-892213A4342A}" type="presParOf" srcId="{6DDA8599-F7B4-4E32-9F54-DCAE77001612}" destId="{AE925339-78F1-4D63-99F7-630F383F9912}" srcOrd="5" destOrd="0" presId="urn:microsoft.com/office/officeart/2005/8/layout/vList2"/>
    <dgm:cxn modelId="{9B36E249-6E9F-461F-94A9-3836E17BF52F}" type="presParOf" srcId="{6DDA8599-F7B4-4E32-9F54-DCAE77001612}" destId="{4F8E2768-99BA-43F1-8ECA-898EC12B23B2}" srcOrd="6" destOrd="0" presId="urn:microsoft.com/office/officeart/2005/8/layout/vList2"/>
    <dgm:cxn modelId="{04E03CEF-FD83-4494-8204-C443867CBD4A}" type="presParOf" srcId="{6DDA8599-F7B4-4E32-9F54-DCAE77001612}" destId="{6C41C397-39BB-4504-8AEB-611CF1D00673}" srcOrd="7" destOrd="0" presId="urn:microsoft.com/office/officeart/2005/8/layout/vList2"/>
    <dgm:cxn modelId="{2CA5D501-813F-4EBA-B6DD-DE82BA289129}" type="presParOf" srcId="{6DDA8599-F7B4-4E32-9F54-DCAE77001612}" destId="{4B1501FC-A651-4F39-B192-73B483AC3E6E}" srcOrd="8" destOrd="0" presId="urn:microsoft.com/office/officeart/2005/8/layout/vList2"/>
    <dgm:cxn modelId="{4EE93DA0-3BB3-4CBB-86B3-64458F698C26}" type="presParOf" srcId="{6DDA8599-F7B4-4E32-9F54-DCAE77001612}" destId="{211E4D85-12D0-4FE9-8751-F7B11437065E}" srcOrd="9" destOrd="0" presId="urn:microsoft.com/office/officeart/2005/8/layout/vList2"/>
    <dgm:cxn modelId="{2CA64E08-0812-406A-8C73-978E3FD85E5A}" type="presParOf" srcId="{6DDA8599-F7B4-4E32-9F54-DCAE77001612}" destId="{21764C63-9F53-465F-B4CE-6FCB91C6D72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8E324A-9C75-43B5-83C3-FE283D15D46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DC234E-6F2A-4153-9BE5-78FD8956F422}">
      <dgm:prSet/>
      <dgm:spPr/>
      <dgm:t>
        <a:bodyPr/>
        <a:lstStyle/>
        <a:p>
          <a:r>
            <a:rPr lang="tr-TR"/>
            <a:t>Su akış kısıtlayıcılarının montajını tamamlamak.</a:t>
          </a:r>
          <a:endParaRPr lang="en-US"/>
        </a:p>
      </dgm:t>
    </dgm:pt>
    <dgm:pt modelId="{84F247D9-4E9C-4458-B113-3B1396211FE2}" type="parTrans" cxnId="{636298BB-0177-430B-8F97-1F07D4A681EA}">
      <dgm:prSet/>
      <dgm:spPr/>
      <dgm:t>
        <a:bodyPr/>
        <a:lstStyle/>
        <a:p>
          <a:endParaRPr lang="en-US"/>
        </a:p>
      </dgm:t>
    </dgm:pt>
    <dgm:pt modelId="{553DDAFE-73A3-4ADA-87E7-C7541B411470}" type="sibTrans" cxnId="{636298BB-0177-430B-8F97-1F07D4A681EA}">
      <dgm:prSet/>
      <dgm:spPr/>
      <dgm:t>
        <a:bodyPr/>
        <a:lstStyle/>
        <a:p>
          <a:endParaRPr lang="en-US"/>
        </a:p>
      </dgm:t>
    </dgm:pt>
    <dgm:pt modelId="{078B6DDB-C3C1-4DB9-8011-363B9893D6EA}">
      <dgm:prSet/>
      <dgm:spPr/>
      <dgm:t>
        <a:bodyPr/>
        <a:lstStyle/>
        <a:p>
          <a:r>
            <a:rPr lang="tr-TR"/>
            <a:t>Tüm çamaşırhane personelinin sürdürülebilirlik eğitimlerini alması ve personele en uygun çalışma prosedürlerinin hatırlatan bilgilendirmelerin makine üzerine asılması. </a:t>
          </a:r>
          <a:endParaRPr lang="en-US"/>
        </a:p>
      </dgm:t>
    </dgm:pt>
    <dgm:pt modelId="{CC33D54B-EFFA-40B1-B48B-BBE3D865D8CF}" type="parTrans" cxnId="{1F0E3CF8-B7A3-4426-AA55-CE072471C0A2}">
      <dgm:prSet/>
      <dgm:spPr/>
      <dgm:t>
        <a:bodyPr/>
        <a:lstStyle/>
        <a:p>
          <a:endParaRPr lang="en-US"/>
        </a:p>
      </dgm:t>
    </dgm:pt>
    <dgm:pt modelId="{38BB2C3B-238A-474D-B880-CD1574C04BE4}" type="sibTrans" cxnId="{1F0E3CF8-B7A3-4426-AA55-CE072471C0A2}">
      <dgm:prSet/>
      <dgm:spPr/>
      <dgm:t>
        <a:bodyPr/>
        <a:lstStyle/>
        <a:p>
          <a:endParaRPr lang="en-US"/>
        </a:p>
      </dgm:t>
    </dgm:pt>
    <dgm:pt modelId="{1F1A9DE2-0A81-44D4-A64C-A18FAC238B4B}">
      <dgm:prSet/>
      <dgm:spPr/>
      <dgm:t>
        <a:bodyPr/>
        <a:lstStyle/>
        <a:p>
          <a:r>
            <a:rPr lang="tr-TR"/>
            <a:t>Personele konu hakkında eğitimlerin verilmesi.</a:t>
          </a:r>
          <a:endParaRPr lang="en-US"/>
        </a:p>
      </dgm:t>
    </dgm:pt>
    <dgm:pt modelId="{EF5308A4-4808-44B4-BCC1-8CC3B3D201AD}" type="parTrans" cxnId="{DFE31A6E-3958-464E-A42E-7268CF048E48}">
      <dgm:prSet/>
      <dgm:spPr/>
      <dgm:t>
        <a:bodyPr/>
        <a:lstStyle/>
        <a:p>
          <a:endParaRPr lang="en-US"/>
        </a:p>
      </dgm:t>
    </dgm:pt>
    <dgm:pt modelId="{CBF6A3B0-B80C-4B05-ADE4-963D1CFCA0A2}" type="sibTrans" cxnId="{DFE31A6E-3958-464E-A42E-7268CF048E48}">
      <dgm:prSet/>
      <dgm:spPr/>
      <dgm:t>
        <a:bodyPr/>
        <a:lstStyle/>
        <a:p>
          <a:endParaRPr lang="en-US"/>
        </a:p>
      </dgm:t>
    </dgm:pt>
    <dgm:pt modelId="{1E3A93B5-8F55-4E4B-834C-4852FF96AB8D}">
      <dgm:prSet/>
      <dgm:spPr/>
      <dgm:t>
        <a:bodyPr/>
        <a:lstStyle/>
        <a:p>
          <a:r>
            <a:rPr lang="tr-TR"/>
            <a:t>Uyarı  yazılarının dikkat çeken yerlere asılması.</a:t>
          </a:r>
          <a:endParaRPr lang="en-US"/>
        </a:p>
      </dgm:t>
    </dgm:pt>
    <dgm:pt modelId="{48C8B43E-C135-4C29-AB2A-F921D47993D1}" type="parTrans" cxnId="{084CA28A-03AA-45F3-8C47-B6EB2D49FBB1}">
      <dgm:prSet/>
      <dgm:spPr/>
      <dgm:t>
        <a:bodyPr/>
        <a:lstStyle/>
        <a:p>
          <a:endParaRPr lang="en-US"/>
        </a:p>
      </dgm:t>
    </dgm:pt>
    <dgm:pt modelId="{5DD023D6-5561-45AA-90D9-54C0FB50B815}" type="sibTrans" cxnId="{084CA28A-03AA-45F3-8C47-B6EB2D49FBB1}">
      <dgm:prSet/>
      <dgm:spPr/>
      <dgm:t>
        <a:bodyPr/>
        <a:lstStyle/>
        <a:p>
          <a:endParaRPr lang="en-US"/>
        </a:p>
      </dgm:t>
    </dgm:pt>
    <dgm:pt modelId="{D26373F9-EE4C-4078-BFF5-E394ACD83AE9}" type="pres">
      <dgm:prSet presAssocID="{818E324A-9C75-43B5-83C3-FE283D15D463}" presName="linear" presStyleCnt="0">
        <dgm:presLayoutVars>
          <dgm:animLvl val="lvl"/>
          <dgm:resizeHandles val="exact"/>
        </dgm:presLayoutVars>
      </dgm:prSet>
      <dgm:spPr/>
    </dgm:pt>
    <dgm:pt modelId="{DFA9DD4E-56B9-4895-AC9A-1F5FE936B26F}" type="pres">
      <dgm:prSet presAssocID="{81DC234E-6F2A-4153-9BE5-78FD8956F422}" presName="parentText" presStyleLbl="node1" presStyleIdx="0" presStyleCnt="4">
        <dgm:presLayoutVars>
          <dgm:chMax val="0"/>
          <dgm:bulletEnabled val="1"/>
        </dgm:presLayoutVars>
      </dgm:prSet>
      <dgm:spPr/>
    </dgm:pt>
    <dgm:pt modelId="{2AE362A6-4535-4ED3-B103-220777651BA8}" type="pres">
      <dgm:prSet presAssocID="{553DDAFE-73A3-4ADA-87E7-C7541B411470}" presName="spacer" presStyleCnt="0"/>
      <dgm:spPr/>
    </dgm:pt>
    <dgm:pt modelId="{46DB70DF-9740-40D1-96F8-FBA40688CE4E}" type="pres">
      <dgm:prSet presAssocID="{078B6DDB-C3C1-4DB9-8011-363B9893D6EA}" presName="parentText" presStyleLbl="node1" presStyleIdx="1" presStyleCnt="4">
        <dgm:presLayoutVars>
          <dgm:chMax val="0"/>
          <dgm:bulletEnabled val="1"/>
        </dgm:presLayoutVars>
      </dgm:prSet>
      <dgm:spPr/>
    </dgm:pt>
    <dgm:pt modelId="{15207BF7-23DA-4BA0-A246-DD5E08060BAE}" type="pres">
      <dgm:prSet presAssocID="{38BB2C3B-238A-474D-B880-CD1574C04BE4}" presName="spacer" presStyleCnt="0"/>
      <dgm:spPr/>
    </dgm:pt>
    <dgm:pt modelId="{8F13DE27-5EFD-490B-9DE7-3A594B9C4B3C}" type="pres">
      <dgm:prSet presAssocID="{1F1A9DE2-0A81-44D4-A64C-A18FAC238B4B}" presName="parentText" presStyleLbl="node1" presStyleIdx="2" presStyleCnt="4">
        <dgm:presLayoutVars>
          <dgm:chMax val="0"/>
          <dgm:bulletEnabled val="1"/>
        </dgm:presLayoutVars>
      </dgm:prSet>
      <dgm:spPr/>
    </dgm:pt>
    <dgm:pt modelId="{695E37A7-BDEC-4756-9C12-27DAE3A60EBD}" type="pres">
      <dgm:prSet presAssocID="{CBF6A3B0-B80C-4B05-ADE4-963D1CFCA0A2}" presName="spacer" presStyleCnt="0"/>
      <dgm:spPr/>
    </dgm:pt>
    <dgm:pt modelId="{91BDBCAE-13E3-4E0D-873A-2305CA843832}" type="pres">
      <dgm:prSet presAssocID="{1E3A93B5-8F55-4E4B-834C-4852FF96AB8D}" presName="parentText" presStyleLbl="node1" presStyleIdx="3" presStyleCnt="4">
        <dgm:presLayoutVars>
          <dgm:chMax val="0"/>
          <dgm:bulletEnabled val="1"/>
        </dgm:presLayoutVars>
      </dgm:prSet>
      <dgm:spPr/>
    </dgm:pt>
  </dgm:ptLst>
  <dgm:cxnLst>
    <dgm:cxn modelId="{7F8FC647-D021-48F4-A769-6892A21DC8A7}" type="presOf" srcId="{1F1A9DE2-0A81-44D4-A64C-A18FAC238B4B}" destId="{8F13DE27-5EFD-490B-9DE7-3A594B9C4B3C}" srcOrd="0" destOrd="0" presId="urn:microsoft.com/office/officeart/2005/8/layout/vList2"/>
    <dgm:cxn modelId="{DFE31A6E-3958-464E-A42E-7268CF048E48}" srcId="{818E324A-9C75-43B5-83C3-FE283D15D463}" destId="{1F1A9DE2-0A81-44D4-A64C-A18FAC238B4B}" srcOrd="2" destOrd="0" parTransId="{EF5308A4-4808-44B4-BCC1-8CC3B3D201AD}" sibTransId="{CBF6A3B0-B80C-4B05-ADE4-963D1CFCA0A2}"/>
    <dgm:cxn modelId="{19829F56-1B74-4D40-B7CA-1F36571D78E0}" type="presOf" srcId="{1E3A93B5-8F55-4E4B-834C-4852FF96AB8D}" destId="{91BDBCAE-13E3-4E0D-873A-2305CA843832}" srcOrd="0" destOrd="0" presId="urn:microsoft.com/office/officeart/2005/8/layout/vList2"/>
    <dgm:cxn modelId="{F9A2D679-BF9A-4183-B8CF-2F67B1DC5E22}" type="presOf" srcId="{81DC234E-6F2A-4153-9BE5-78FD8956F422}" destId="{DFA9DD4E-56B9-4895-AC9A-1F5FE936B26F}" srcOrd="0" destOrd="0" presId="urn:microsoft.com/office/officeart/2005/8/layout/vList2"/>
    <dgm:cxn modelId="{380E1D7D-D9FA-4C20-A82B-EEA983ABC41F}" type="presOf" srcId="{078B6DDB-C3C1-4DB9-8011-363B9893D6EA}" destId="{46DB70DF-9740-40D1-96F8-FBA40688CE4E}" srcOrd="0" destOrd="0" presId="urn:microsoft.com/office/officeart/2005/8/layout/vList2"/>
    <dgm:cxn modelId="{084CA28A-03AA-45F3-8C47-B6EB2D49FBB1}" srcId="{818E324A-9C75-43B5-83C3-FE283D15D463}" destId="{1E3A93B5-8F55-4E4B-834C-4852FF96AB8D}" srcOrd="3" destOrd="0" parTransId="{48C8B43E-C135-4C29-AB2A-F921D47993D1}" sibTransId="{5DD023D6-5561-45AA-90D9-54C0FB50B815}"/>
    <dgm:cxn modelId="{636298BB-0177-430B-8F97-1F07D4A681EA}" srcId="{818E324A-9C75-43B5-83C3-FE283D15D463}" destId="{81DC234E-6F2A-4153-9BE5-78FD8956F422}" srcOrd="0" destOrd="0" parTransId="{84F247D9-4E9C-4458-B113-3B1396211FE2}" sibTransId="{553DDAFE-73A3-4ADA-87E7-C7541B411470}"/>
    <dgm:cxn modelId="{1F0E3CF8-B7A3-4426-AA55-CE072471C0A2}" srcId="{818E324A-9C75-43B5-83C3-FE283D15D463}" destId="{078B6DDB-C3C1-4DB9-8011-363B9893D6EA}" srcOrd="1" destOrd="0" parTransId="{CC33D54B-EFFA-40B1-B48B-BBE3D865D8CF}" sibTransId="{38BB2C3B-238A-474D-B880-CD1574C04BE4}"/>
    <dgm:cxn modelId="{EF52F1FD-464B-42E1-828C-A83DA86BFAA5}" type="presOf" srcId="{818E324A-9C75-43B5-83C3-FE283D15D463}" destId="{D26373F9-EE4C-4078-BFF5-E394ACD83AE9}" srcOrd="0" destOrd="0" presId="urn:microsoft.com/office/officeart/2005/8/layout/vList2"/>
    <dgm:cxn modelId="{02ACB9AC-816B-4B63-98A7-ACFBD2602F0E}" type="presParOf" srcId="{D26373F9-EE4C-4078-BFF5-E394ACD83AE9}" destId="{DFA9DD4E-56B9-4895-AC9A-1F5FE936B26F}" srcOrd="0" destOrd="0" presId="urn:microsoft.com/office/officeart/2005/8/layout/vList2"/>
    <dgm:cxn modelId="{77987291-C74B-4AD3-9733-09B1C1C5331A}" type="presParOf" srcId="{D26373F9-EE4C-4078-BFF5-E394ACD83AE9}" destId="{2AE362A6-4535-4ED3-B103-220777651BA8}" srcOrd="1" destOrd="0" presId="urn:microsoft.com/office/officeart/2005/8/layout/vList2"/>
    <dgm:cxn modelId="{C18BF5B5-E822-419E-9720-2C85753662D7}" type="presParOf" srcId="{D26373F9-EE4C-4078-BFF5-E394ACD83AE9}" destId="{46DB70DF-9740-40D1-96F8-FBA40688CE4E}" srcOrd="2" destOrd="0" presId="urn:microsoft.com/office/officeart/2005/8/layout/vList2"/>
    <dgm:cxn modelId="{6A47CFC3-EF4D-412F-91F0-4531411CC44C}" type="presParOf" srcId="{D26373F9-EE4C-4078-BFF5-E394ACD83AE9}" destId="{15207BF7-23DA-4BA0-A246-DD5E08060BAE}" srcOrd="3" destOrd="0" presId="urn:microsoft.com/office/officeart/2005/8/layout/vList2"/>
    <dgm:cxn modelId="{7DB56DF2-6DFD-4B67-AEAD-0B6492E1AE77}" type="presParOf" srcId="{D26373F9-EE4C-4078-BFF5-E394ACD83AE9}" destId="{8F13DE27-5EFD-490B-9DE7-3A594B9C4B3C}" srcOrd="4" destOrd="0" presId="urn:microsoft.com/office/officeart/2005/8/layout/vList2"/>
    <dgm:cxn modelId="{786AF111-AF23-4BF5-AD76-F41B0E94207B}" type="presParOf" srcId="{D26373F9-EE4C-4078-BFF5-E394ACD83AE9}" destId="{695E37A7-BDEC-4756-9C12-27DAE3A60EBD}" srcOrd="5" destOrd="0" presId="urn:microsoft.com/office/officeart/2005/8/layout/vList2"/>
    <dgm:cxn modelId="{B6A55951-ADD1-49E1-BA93-E4FD58156B4B}" type="presParOf" srcId="{D26373F9-EE4C-4078-BFF5-E394ACD83AE9}" destId="{91BDBCAE-13E3-4E0D-873A-2305CA84383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329D3E-19D9-4622-8530-BD69C3E30688}"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D8F54E79-538D-4821-BA11-08EE3810B1C0}">
      <dgm:prSet/>
      <dgm:spPr/>
      <dgm:t>
        <a:bodyPr/>
        <a:lstStyle/>
        <a:p>
          <a:r>
            <a:rPr lang="tr-TR" b="1"/>
            <a:t>Sonuçlar </a:t>
          </a:r>
          <a:endParaRPr lang="en-US"/>
        </a:p>
      </dgm:t>
    </dgm:pt>
    <dgm:pt modelId="{6CAE4F78-45D2-442B-9DBE-CE2422DB13E8}" type="parTrans" cxnId="{3193A6AC-6467-4310-A3C4-374C88D32B18}">
      <dgm:prSet/>
      <dgm:spPr/>
      <dgm:t>
        <a:bodyPr/>
        <a:lstStyle/>
        <a:p>
          <a:endParaRPr lang="en-US"/>
        </a:p>
      </dgm:t>
    </dgm:pt>
    <dgm:pt modelId="{8923E88F-0FC0-4E65-B53F-2444EB055B66}" type="sibTrans" cxnId="{3193A6AC-6467-4310-A3C4-374C88D32B18}">
      <dgm:prSet/>
      <dgm:spPr/>
      <dgm:t>
        <a:bodyPr/>
        <a:lstStyle/>
        <a:p>
          <a:endParaRPr lang="en-US"/>
        </a:p>
      </dgm:t>
    </dgm:pt>
    <dgm:pt modelId="{B4323681-73A9-47E9-8631-5019C52F7D4D}">
      <dgm:prSet/>
      <dgm:spPr/>
      <dgm:t>
        <a:bodyPr/>
        <a:lstStyle/>
        <a:p>
          <a:r>
            <a:rPr lang="tr-TR"/>
            <a:t>Misafirlerden yerel halkın desteklenmesi ve yerel ürünlerin kullanılması hakkında geri bildirimlerde bulundular. Personel ve misafirlerden gelen olumlu geri bildirimler nedeniyle, yerel kaynaklı malzemeleri daha çok açık büfe ve menülere dâhil etmemiz güzel sonuç vermiştir.</a:t>
          </a:r>
          <a:endParaRPr lang="en-US"/>
        </a:p>
      </dgm:t>
    </dgm:pt>
    <dgm:pt modelId="{8EB0077E-9784-4457-A786-F0CB9109E803}" type="parTrans" cxnId="{9AF4A367-B66F-416B-939A-C7D16B6103D6}">
      <dgm:prSet/>
      <dgm:spPr/>
      <dgm:t>
        <a:bodyPr/>
        <a:lstStyle/>
        <a:p>
          <a:endParaRPr lang="en-US"/>
        </a:p>
      </dgm:t>
    </dgm:pt>
    <dgm:pt modelId="{159EDD9F-E6A9-4F72-90D4-3B6B589280F3}" type="sibTrans" cxnId="{9AF4A367-B66F-416B-939A-C7D16B6103D6}">
      <dgm:prSet/>
      <dgm:spPr/>
      <dgm:t>
        <a:bodyPr/>
        <a:lstStyle/>
        <a:p>
          <a:endParaRPr lang="en-US"/>
        </a:p>
      </dgm:t>
    </dgm:pt>
    <dgm:pt modelId="{6D3DCCF3-5C1D-4E0F-BC41-8F3DDD3DEB10}" type="pres">
      <dgm:prSet presAssocID="{EF329D3E-19D9-4622-8530-BD69C3E30688}" presName="Name0" presStyleCnt="0">
        <dgm:presLayoutVars>
          <dgm:dir/>
          <dgm:resizeHandles val="exact"/>
        </dgm:presLayoutVars>
      </dgm:prSet>
      <dgm:spPr/>
    </dgm:pt>
    <dgm:pt modelId="{A889A68A-8753-44B3-80AD-658EA56CF317}" type="pres">
      <dgm:prSet presAssocID="{D8F54E79-538D-4821-BA11-08EE3810B1C0}" presName="node" presStyleLbl="node1" presStyleIdx="0" presStyleCnt="2">
        <dgm:presLayoutVars>
          <dgm:bulletEnabled val="1"/>
        </dgm:presLayoutVars>
      </dgm:prSet>
      <dgm:spPr/>
    </dgm:pt>
    <dgm:pt modelId="{A4BE8D02-52A8-43A6-B190-C94E2A76C65C}" type="pres">
      <dgm:prSet presAssocID="{8923E88F-0FC0-4E65-B53F-2444EB055B66}" presName="sibTrans" presStyleLbl="sibTrans2D1" presStyleIdx="0" presStyleCnt="1"/>
      <dgm:spPr/>
    </dgm:pt>
    <dgm:pt modelId="{1B624F51-2C09-4E24-8C18-97A4AF5F3DEC}" type="pres">
      <dgm:prSet presAssocID="{8923E88F-0FC0-4E65-B53F-2444EB055B66}" presName="connectorText" presStyleLbl="sibTrans2D1" presStyleIdx="0" presStyleCnt="1"/>
      <dgm:spPr/>
    </dgm:pt>
    <dgm:pt modelId="{D371F3AA-6F58-498F-A9E0-5A18641484C9}" type="pres">
      <dgm:prSet presAssocID="{B4323681-73A9-47E9-8631-5019C52F7D4D}" presName="node" presStyleLbl="node1" presStyleIdx="1" presStyleCnt="2">
        <dgm:presLayoutVars>
          <dgm:bulletEnabled val="1"/>
        </dgm:presLayoutVars>
      </dgm:prSet>
      <dgm:spPr/>
    </dgm:pt>
  </dgm:ptLst>
  <dgm:cxnLst>
    <dgm:cxn modelId="{BB56A736-E92F-421C-9012-0ADAB116F027}" type="presOf" srcId="{8923E88F-0FC0-4E65-B53F-2444EB055B66}" destId="{A4BE8D02-52A8-43A6-B190-C94E2A76C65C}" srcOrd="0" destOrd="0" presId="urn:microsoft.com/office/officeart/2005/8/layout/process1"/>
    <dgm:cxn modelId="{8B007160-14BE-4CF4-B6D7-5D570CD5951D}" type="presOf" srcId="{D8F54E79-538D-4821-BA11-08EE3810B1C0}" destId="{A889A68A-8753-44B3-80AD-658EA56CF317}" srcOrd="0" destOrd="0" presId="urn:microsoft.com/office/officeart/2005/8/layout/process1"/>
    <dgm:cxn modelId="{9AF4A367-B66F-416B-939A-C7D16B6103D6}" srcId="{EF329D3E-19D9-4622-8530-BD69C3E30688}" destId="{B4323681-73A9-47E9-8631-5019C52F7D4D}" srcOrd="1" destOrd="0" parTransId="{8EB0077E-9784-4457-A786-F0CB9109E803}" sibTransId="{159EDD9F-E6A9-4F72-90D4-3B6B589280F3}"/>
    <dgm:cxn modelId="{91C44C4F-88A8-415F-9D4C-E3549198DE56}" type="presOf" srcId="{8923E88F-0FC0-4E65-B53F-2444EB055B66}" destId="{1B624F51-2C09-4E24-8C18-97A4AF5F3DEC}" srcOrd="1" destOrd="0" presId="urn:microsoft.com/office/officeart/2005/8/layout/process1"/>
    <dgm:cxn modelId="{F548A174-689C-4037-AA42-465545C0BCA1}" type="presOf" srcId="{B4323681-73A9-47E9-8631-5019C52F7D4D}" destId="{D371F3AA-6F58-498F-A9E0-5A18641484C9}" srcOrd="0" destOrd="0" presId="urn:microsoft.com/office/officeart/2005/8/layout/process1"/>
    <dgm:cxn modelId="{3193A6AC-6467-4310-A3C4-374C88D32B18}" srcId="{EF329D3E-19D9-4622-8530-BD69C3E30688}" destId="{D8F54E79-538D-4821-BA11-08EE3810B1C0}" srcOrd="0" destOrd="0" parTransId="{6CAE4F78-45D2-442B-9DBE-CE2422DB13E8}" sibTransId="{8923E88F-0FC0-4E65-B53F-2444EB055B66}"/>
    <dgm:cxn modelId="{E3D161B9-318A-4399-8575-325E812E0767}" type="presOf" srcId="{EF329D3E-19D9-4622-8530-BD69C3E30688}" destId="{6D3DCCF3-5C1D-4E0F-BC41-8F3DDD3DEB10}" srcOrd="0" destOrd="0" presId="urn:microsoft.com/office/officeart/2005/8/layout/process1"/>
    <dgm:cxn modelId="{985D7F7A-61F9-4CAB-8F2C-7A7EE25ACADA}" type="presParOf" srcId="{6D3DCCF3-5C1D-4E0F-BC41-8F3DDD3DEB10}" destId="{A889A68A-8753-44B3-80AD-658EA56CF317}" srcOrd="0" destOrd="0" presId="urn:microsoft.com/office/officeart/2005/8/layout/process1"/>
    <dgm:cxn modelId="{47C444E7-A398-4967-AD8C-2CD7B2E88945}" type="presParOf" srcId="{6D3DCCF3-5C1D-4E0F-BC41-8F3DDD3DEB10}" destId="{A4BE8D02-52A8-43A6-B190-C94E2A76C65C}" srcOrd="1" destOrd="0" presId="urn:microsoft.com/office/officeart/2005/8/layout/process1"/>
    <dgm:cxn modelId="{02E24D02-D565-4675-B770-9C30A4C8BF53}" type="presParOf" srcId="{A4BE8D02-52A8-43A6-B190-C94E2A76C65C}" destId="{1B624F51-2C09-4E24-8C18-97A4AF5F3DEC}" srcOrd="0" destOrd="0" presId="urn:microsoft.com/office/officeart/2005/8/layout/process1"/>
    <dgm:cxn modelId="{595CE864-8E6D-4BA3-80EA-4730B50C0C33}" type="presParOf" srcId="{6D3DCCF3-5C1D-4E0F-BC41-8F3DDD3DEB10}" destId="{D371F3AA-6F58-498F-A9E0-5A18641484C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EF0C2-1BC7-4A51-BC6F-AAD04A5A7E4B}">
      <dsp:nvSpPr>
        <dsp:cNvPr id="0" name=""/>
        <dsp:cNvSpPr/>
      </dsp:nvSpPr>
      <dsp:spPr>
        <a:xfrm>
          <a:off x="3231" y="172777"/>
          <a:ext cx="2563601" cy="153816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Misafirperverlik</a:t>
          </a:r>
          <a:endParaRPr lang="en-US" sz="2800" kern="1200"/>
        </a:p>
      </dsp:txBody>
      <dsp:txXfrm>
        <a:off x="3231" y="172777"/>
        <a:ext cx="2563601" cy="1538160"/>
      </dsp:txXfrm>
    </dsp:sp>
    <dsp:sp modelId="{0944B511-2BB5-4222-9549-30873DFE1786}">
      <dsp:nvSpPr>
        <dsp:cNvPr id="0" name=""/>
        <dsp:cNvSpPr/>
      </dsp:nvSpPr>
      <dsp:spPr>
        <a:xfrm>
          <a:off x="2823193" y="172777"/>
          <a:ext cx="2563601" cy="153816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Ekip Çalışmasına Güvenen</a:t>
          </a:r>
          <a:endParaRPr lang="en-US" sz="2800" kern="1200"/>
        </a:p>
      </dsp:txBody>
      <dsp:txXfrm>
        <a:off x="2823193" y="172777"/>
        <a:ext cx="2563601" cy="1538160"/>
      </dsp:txXfrm>
    </dsp:sp>
    <dsp:sp modelId="{F59BBB58-CD2D-4AFF-8266-9894C6A2D4C1}">
      <dsp:nvSpPr>
        <dsp:cNvPr id="0" name=""/>
        <dsp:cNvSpPr/>
      </dsp:nvSpPr>
      <dsp:spPr>
        <a:xfrm>
          <a:off x="5643155" y="172777"/>
          <a:ext cx="2563601" cy="153816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İnsana ve Çevreye Saygılı</a:t>
          </a:r>
          <a:endParaRPr lang="en-US" sz="2800" kern="1200"/>
        </a:p>
      </dsp:txBody>
      <dsp:txXfrm>
        <a:off x="5643155" y="172777"/>
        <a:ext cx="2563601" cy="1538160"/>
      </dsp:txXfrm>
    </dsp:sp>
    <dsp:sp modelId="{1779D42E-7ED2-4F2C-9CAB-F3049961CC07}">
      <dsp:nvSpPr>
        <dsp:cNvPr id="0" name=""/>
        <dsp:cNvSpPr/>
      </dsp:nvSpPr>
      <dsp:spPr>
        <a:xfrm>
          <a:off x="8463116" y="172777"/>
          <a:ext cx="2563601" cy="153816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Yasalara Uyan</a:t>
          </a:r>
          <a:endParaRPr lang="en-US" sz="2800" kern="1200"/>
        </a:p>
      </dsp:txBody>
      <dsp:txXfrm>
        <a:off x="8463116" y="172777"/>
        <a:ext cx="2563601" cy="1538160"/>
      </dsp:txXfrm>
    </dsp:sp>
    <dsp:sp modelId="{880A212F-0FD1-464B-BA7E-5FC0DBB59CFC}">
      <dsp:nvSpPr>
        <dsp:cNvPr id="0" name=""/>
        <dsp:cNvSpPr/>
      </dsp:nvSpPr>
      <dsp:spPr>
        <a:xfrm>
          <a:off x="3231" y="1967299"/>
          <a:ext cx="2563601" cy="153816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Güvenilirliğe ve Dürüstlüğe önem veren</a:t>
          </a:r>
          <a:endParaRPr lang="en-US" sz="2800" kern="1200"/>
        </a:p>
      </dsp:txBody>
      <dsp:txXfrm>
        <a:off x="3231" y="1967299"/>
        <a:ext cx="2563601" cy="1538160"/>
      </dsp:txXfrm>
    </dsp:sp>
    <dsp:sp modelId="{7CE83E47-AE33-4284-8E7C-6B0747E37187}">
      <dsp:nvSpPr>
        <dsp:cNvPr id="0" name=""/>
        <dsp:cNvSpPr/>
      </dsp:nvSpPr>
      <dsp:spPr>
        <a:xfrm>
          <a:off x="2823193" y="1967299"/>
          <a:ext cx="2563601" cy="153816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Yeniliğe açık</a:t>
          </a:r>
          <a:endParaRPr lang="en-US" sz="2800" kern="1200"/>
        </a:p>
      </dsp:txBody>
      <dsp:txXfrm>
        <a:off x="2823193" y="1967299"/>
        <a:ext cx="2563601" cy="1538160"/>
      </dsp:txXfrm>
    </dsp:sp>
    <dsp:sp modelId="{32652925-B3EF-4159-BDEC-D5810F3154A2}">
      <dsp:nvSpPr>
        <dsp:cNvPr id="0" name=""/>
        <dsp:cNvSpPr/>
      </dsp:nvSpPr>
      <dsp:spPr>
        <a:xfrm>
          <a:off x="5643155" y="1967299"/>
          <a:ext cx="2563601" cy="153816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Eğitimlerle sürekli kendini geliştiren</a:t>
          </a:r>
          <a:endParaRPr lang="en-US" sz="2800" kern="1200"/>
        </a:p>
      </dsp:txBody>
      <dsp:txXfrm>
        <a:off x="5643155" y="1967299"/>
        <a:ext cx="2563601" cy="1538160"/>
      </dsp:txXfrm>
    </dsp:sp>
    <dsp:sp modelId="{A1EF2370-2689-42AD-8181-83E0563E2281}">
      <dsp:nvSpPr>
        <dsp:cNvPr id="0" name=""/>
        <dsp:cNvSpPr/>
      </dsp:nvSpPr>
      <dsp:spPr>
        <a:xfrm>
          <a:off x="8463116" y="1967299"/>
          <a:ext cx="2563601" cy="153816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Sürdürülebilirlik</a:t>
          </a:r>
          <a:endParaRPr lang="en-US" sz="2800" kern="1200"/>
        </a:p>
      </dsp:txBody>
      <dsp:txXfrm>
        <a:off x="8463116" y="1967299"/>
        <a:ext cx="2563601" cy="153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8C4B7-CD11-495B-BFCE-60B8F4C06BE9}">
      <dsp:nvSpPr>
        <dsp:cNvPr id="0" name=""/>
        <dsp:cNvSpPr/>
      </dsp:nvSpPr>
      <dsp:spPr>
        <a:xfrm>
          <a:off x="2004974" y="35982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615A25-BFFA-4085-A05C-3C5A4735792F}">
      <dsp:nvSpPr>
        <dsp:cNvPr id="0" name=""/>
        <dsp:cNvSpPr/>
      </dsp:nvSpPr>
      <dsp:spPr>
        <a:xfrm>
          <a:off x="816974" y="2909680"/>
          <a:ext cx="4320000" cy="14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tr-TR" sz="1800" kern="1200" dirty="0">
              <a:solidFill>
                <a:schemeClr val="tx2"/>
              </a:solidFill>
            </a:rPr>
            <a:t>Ekip üyelerimizi gerekli eğitim, tecrübe ve yetkinliklere sahip, kurum kültürümüze, değerlerimize ve hedeflerimize uyumlu ve yerel halk içirişinden olmasına özen göstermekteyiz.</a:t>
          </a:r>
          <a:endParaRPr lang="en-US" sz="1800" kern="1200" dirty="0">
            <a:solidFill>
              <a:schemeClr val="tx2"/>
            </a:solidFill>
          </a:endParaRPr>
        </a:p>
      </dsp:txBody>
      <dsp:txXfrm>
        <a:off x="816974" y="2909680"/>
        <a:ext cx="4320000" cy="1489108"/>
      </dsp:txXfrm>
    </dsp:sp>
    <dsp:sp modelId="{B9B04D61-67FC-4D3D-B780-CC5C210B3EEA}">
      <dsp:nvSpPr>
        <dsp:cNvPr id="0" name=""/>
        <dsp:cNvSpPr/>
      </dsp:nvSpPr>
      <dsp:spPr>
        <a:xfrm>
          <a:off x="7080975" y="35982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C0156-3A99-4C75-B9DB-EA57D8ABEA3D}">
      <dsp:nvSpPr>
        <dsp:cNvPr id="0" name=""/>
        <dsp:cNvSpPr/>
      </dsp:nvSpPr>
      <dsp:spPr>
        <a:xfrm>
          <a:off x="5892975" y="2909680"/>
          <a:ext cx="4320000" cy="14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tr-TR" sz="1600" kern="1200" dirty="0">
              <a:solidFill>
                <a:schemeClr val="tx2"/>
              </a:solidFill>
            </a:rPr>
            <a:t>İnsan hakları hedeflerimizden biri, tüm personellerimizin yıllık eğitim planı doğrultusunda iş başı eğitimleri, İSG, çevre vb. eğitimlerini almalarının sağlamak. Sezon içerisinde eğitim almayan personellerin tespitinin yapılması ve eğitim ihtiyacı doğrultusunda eğitimlere katılımını sağlamaktayız</a:t>
          </a:r>
          <a:r>
            <a:rPr lang="tr-TR" sz="1400" kern="1200" dirty="0">
              <a:solidFill>
                <a:schemeClr val="tx2"/>
              </a:solidFill>
            </a:rPr>
            <a:t>.</a:t>
          </a:r>
          <a:endParaRPr lang="en-US" sz="1400" kern="1200" dirty="0">
            <a:solidFill>
              <a:schemeClr val="tx2"/>
            </a:solidFill>
          </a:endParaRPr>
        </a:p>
      </dsp:txBody>
      <dsp:txXfrm>
        <a:off x="5892975" y="2909680"/>
        <a:ext cx="4320000" cy="1489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F9686-E827-4DCF-9337-E406E2C2665B}">
      <dsp:nvSpPr>
        <dsp:cNvPr id="0" name=""/>
        <dsp:cNvSpPr/>
      </dsp:nvSpPr>
      <dsp:spPr>
        <a:xfrm>
          <a:off x="3770" y="613914"/>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Çevre-atık yönetimi, sıfır atık eğitimi</a:t>
          </a:r>
          <a:endParaRPr lang="en-US" sz="1900" kern="1200" dirty="0"/>
        </a:p>
      </dsp:txBody>
      <dsp:txXfrm>
        <a:off x="3770" y="613914"/>
        <a:ext cx="2041187" cy="1224712"/>
      </dsp:txXfrm>
    </dsp:sp>
    <dsp:sp modelId="{3DA8C6BA-E34C-427D-972B-9CA34DC81C9F}">
      <dsp:nvSpPr>
        <dsp:cNvPr id="0" name=""/>
        <dsp:cNvSpPr/>
      </dsp:nvSpPr>
      <dsp:spPr>
        <a:xfrm>
          <a:off x="2249075" y="613914"/>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Enerji verimliliği ve tasarruf tedbirleri</a:t>
          </a:r>
          <a:endParaRPr lang="en-US" sz="1900" kern="1200"/>
        </a:p>
      </dsp:txBody>
      <dsp:txXfrm>
        <a:off x="2249075" y="613914"/>
        <a:ext cx="2041187" cy="1224712"/>
      </dsp:txXfrm>
    </dsp:sp>
    <dsp:sp modelId="{51E9148A-58B4-4373-A566-DBD81654D912}">
      <dsp:nvSpPr>
        <dsp:cNvPr id="0" name=""/>
        <dsp:cNvSpPr/>
      </dsp:nvSpPr>
      <dsp:spPr>
        <a:xfrm>
          <a:off x="4494381" y="613914"/>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Kimyasal kullanımı eğitimi</a:t>
          </a:r>
          <a:endParaRPr lang="en-US" sz="1900" kern="1200" dirty="0"/>
        </a:p>
      </dsp:txBody>
      <dsp:txXfrm>
        <a:off x="4494381" y="613914"/>
        <a:ext cx="2041187" cy="1224712"/>
      </dsp:txXfrm>
    </dsp:sp>
    <dsp:sp modelId="{04A93CF0-1FF2-4953-A2E2-4674BA55C996}">
      <dsp:nvSpPr>
        <dsp:cNvPr id="0" name=""/>
        <dsp:cNvSpPr/>
      </dsp:nvSpPr>
      <dsp:spPr>
        <a:xfrm>
          <a:off x="6739687" y="613914"/>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Atık yağ eğitimi</a:t>
          </a:r>
          <a:endParaRPr lang="en-US" sz="1900" kern="1200"/>
        </a:p>
      </dsp:txBody>
      <dsp:txXfrm>
        <a:off x="6739687" y="613914"/>
        <a:ext cx="2041187" cy="1224712"/>
      </dsp:txXfrm>
    </dsp:sp>
    <dsp:sp modelId="{AC49F7F4-69CE-4196-B505-3B9DFED7C727}">
      <dsp:nvSpPr>
        <dsp:cNvPr id="0" name=""/>
        <dsp:cNvSpPr/>
      </dsp:nvSpPr>
      <dsp:spPr>
        <a:xfrm>
          <a:off x="8984992" y="613914"/>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Suyun önemi - su tasarruf yöntemleri</a:t>
          </a:r>
          <a:endParaRPr lang="en-US" sz="1900" kern="1200"/>
        </a:p>
      </dsp:txBody>
      <dsp:txXfrm>
        <a:off x="8984992" y="613914"/>
        <a:ext cx="2041187" cy="1224712"/>
      </dsp:txXfrm>
    </dsp:sp>
    <dsp:sp modelId="{F151C88D-A730-4886-86FB-57882F1863FE}">
      <dsp:nvSpPr>
        <dsp:cNvPr id="0" name=""/>
        <dsp:cNvSpPr/>
      </dsp:nvSpPr>
      <dsp:spPr>
        <a:xfrm>
          <a:off x="3770" y="2042745"/>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İlaçlama eğitimi</a:t>
          </a:r>
          <a:endParaRPr lang="en-US" sz="1900" kern="1200" dirty="0"/>
        </a:p>
      </dsp:txBody>
      <dsp:txXfrm>
        <a:off x="3770" y="2042745"/>
        <a:ext cx="2041187" cy="1224712"/>
      </dsp:txXfrm>
    </dsp:sp>
    <dsp:sp modelId="{FC666786-13DF-4922-87C3-9246D8733154}">
      <dsp:nvSpPr>
        <dsp:cNvPr id="0" name=""/>
        <dsp:cNvSpPr/>
      </dsp:nvSpPr>
      <dsp:spPr>
        <a:xfrm>
          <a:off x="2249075" y="2042745"/>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Çevre kirliliği müdahale ekibi eğitimi</a:t>
          </a:r>
          <a:endParaRPr lang="en-US" sz="1900" kern="1200" dirty="0"/>
        </a:p>
      </dsp:txBody>
      <dsp:txXfrm>
        <a:off x="2249075" y="2042745"/>
        <a:ext cx="2041187" cy="1224712"/>
      </dsp:txXfrm>
    </dsp:sp>
    <dsp:sp modelId="{BE5603C7-3CA2-48AB-BFB9-8FDB20A278FF}">
      <dsp:nvSpPr>
        <dsp:cNvPr id="0" name=""/>
        <dsp:cNvSpPr/>
      </dsp:nvSpPr>
      <dsp:spPr>
        <a:xfrm>
          <a:off x="4494381" y="2042745"/>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Enerji verimliliği ve tasarruf tedbirleri eğitimi</a:t>
          </a:r>
          <a:endParaRPr lang="en-US" sz="1900" kern="1200" dirty="0"/>
        </a:p>
      </dsp:txBody>
      <dsp:txXfrm>
        <a:off x="4494381" y="2042745"/>
        <a:ext cx="2041187" cy="1224712"/>
      </dsp:txXfrm>
    </dsp:sp>
    <dsp:sp modelId="{A3819E7F-37B7-4A53-926D-667CB8F3A8E5}">
      <dsp:nvSpPr>
        <dsp:cNvPr id="0" name=""/>
        <dsp:cNvSpPr/>
      </dsp:nvSpPr>
      <dsp:spPr>
        <a:xfrm>
          <a:off x="6739687" y="2042745"/>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Otellerde karbon ayak izi eğitimi</a:t>
          </a:r>
          <a:endParaRPr lang="en-US" sz="1900" kern="1200" dirty="0"/>
        </a:p>
      </dsp:txBody>
      <dsp:txXfrm>
        <a:off x="6739687" y="2042745"/>
        <a:ext cx="2041187" cy="1224712"/>
      </dsp:txXfrm>
    </dsp:sp>
    <dsp:sp modelId="{B7E16611-92DC-46A9-A17B-E418B68763FA}">
      <dsp:nvSpPr>
        <dsp:cNvPr id="0" name=""/>
        <dsp:cNvSpPr/>
      </dsp:nvSpPr>
      <dsp:spPr>
        <a:xfrm>
          <a:off x="8984992" y="2042745"/>
          <a:ext cx="2041187" cy="122471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i="1" kern="1200" dirty="0"/>
            <a:t>Caretta </a:t>
          </a:r>
          <a:r>
            <a:rPr lang="tr-TR" sz="1900" i="1" kern="1200" dirty="0" err="1"/>
            <a:t>caretta</a:t>
          </a:r>
          <a:r>
            <a:rPr lang="tr-TR" sz="1900" kern="1200" dirty="0" err="1"/>
            <a:t>’lar</a:t>
          </a:r>
          <a:r>
            <a:rPr lang="tr-TR" sz="1900" kern="1200" dirty="0"/>
            <a:t> hakkında bilgilendirme eğitimi</a:t>
          </a:r>
          <a:endParaRPr lang="en-US" sz="1900" kern="1200" dirty="0"/>
        </a:p>
      </dsp:txBody>
      <dsp:txXfrm>
        <a:off x="8984992" y="2042745"/>
        <a:ext cx="2041187" cy="1224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8ACD0-6ED7-4952-9F68-C80CEB695E47}">
      <dsp:nvSpPr>
        <dsp:cNvPr id="0" name=""/>
        <dsp:cNvSpPr/>
      </dsp:nvSpPr>
      <dsp:spPr>
        <a:xfrm>
          <a:off x="0" y="73704"/>
          <a:ext cx="11029950" cy="579149"/>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Milli bayramlarımızı kutlama yapılmaktadır.</a:t>
          </a:r>
          <a:endParaRPr lang="en-US" sz="2400" kern="1200" dirty="0"/>
        </a:p>
      </dsp:txBody>
      <dsp:txXfrm>
        <a:off x="28272" y="101976"/>
        <a:ext cx="10973406" cy="522605"/>
      </dsp:txXfrm>
    </dsp:sp>
    <dsp:sp modelId="{806B3CE1-B7A2-4DA2-8E3A-C9758E31E46D}">
      <dsp:nvSpPr>
        <dsp:cNvPr id="0" name=""/>
        <dsp:cNvSpPr/>
      </dsp:nvSpPr>
      <dsp:spPr>
        <a:xfrm>
          <a:off x="0" y="752861"/>
          <a:ext cx="11029950" cy="579149"/>
        </a:xfrm>
        <a:prstGeom prst="roundRect">
          <a:avLst/>
        </a:prstGeom>
        <a:solidFill>
          <a:schemeClr val="accent5">
            <a:hueOff val="-134391"/>
            <a:satOff val="-2077"/>
            <a:lumOff val="-423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Sezon bitiminde personellerimiz için yıl sonu yemeği düzenlenmektedir.</a:t>
          </a:r>
          <a:endParaRPr lang="en-US" sz="2400" kern="1200" dirty="0"/>
        </a:p>
      </dsp:txBody>
      <dsp:txXfrm>
        <a:off x="28272" y="781133"/>
        <a:ext cx="10973406" cy="522605"/>
      </dsp:txXfrm>
    </dsp:sp>
    <dsp:sp modelId="{7380F9F9-2AED-4BE4-A3F9-A8E4BF91DB45}">
      <dsp:nvSpPr>
        <dsp:cNvPr id="0" name=""/>
        <dsp:cNvSpPr/>
      </dsp:nvSpPr>
      <dsp:spPr>
        <a:xfrm>
          <a:off x="0" y="1370245"/>
          <a:ext cx="11029950" cy="579149"/>
        </a:xfrm>
        <a:prstGeom prst="roundRect">
          <a:avLst/>
        </a:prstGeom>
        <a:solidFill>
          <a:schemeClr val="accent5">
            <a:hueOff val="-268782"/>
            <a:satOff val="-4154"/>
            <a:lumOff val="-8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Personel sağlığı için anlaşmalı hastanelerde indirimli tedavi desteği sağlanmaktadır.</a:t>
          </a:r>
        </a:p>
      </dsp:txBody>
      <dsp:txXfrm>
        <a:off x="28272" y="1398517"/>
        <a:ext cx="10973406" cy="522605"/>
      </dsp:txXfrm>
    </dsp:sp>
    <dsp:sp modelId="{F776A9A4-54B5-4F33-B37F-DD6567276F28}">
      <dsp:nvSpPr>
        <dsp:cNvPr id="0" name=""/>
        <dsp:cNvSpPr/>
      </dsp:nvSpPr>
      <dsp:spPr>
        <a:xfrm>
          <a:off x="0" y="2018515"/>
          <a:ext cx="11029950" cy="579149"/>
        </a:xfrm>
        <a:prstGeom prst="roundRect">
          <a:avLst/>
        </a:prstGeom>
        <a:solidFill>
          <a:schemeClr val="accent5">
            <a:hueOff val="-403174"/>
            <a:satOff val="-6230"/>
            <a:lumOff val="-1270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Anneler günü, Kadınlar Günü gibi özel günlerde kadın personeller çiçek dağıtılmaktadır.</a:t>
          </a:r>
        </a:p>
      </dsp:txBody>
      <dsp:txXfrm>
        <a:off x="28272" y="2046787"/>
        <a:ext cx="10973406" cy="522605"/>
      </dsp:txXfrm>
    </dsp:sp>
    <dsp:sp modelId="{D1A7841E-E974-4A6A-BD3E-4E62AADBEC36}">
      <dsp:nvSpPr>
        <dsp:cNvPr id="0" name=""/>
        <dsp:cNvSpPr/>
      </dsp:nvSpPr>
      <dsp:spPr>
        <a:xfrm>
          <a:off x="0" y="2666785"/>
          <a:ext cx="11029950" cy="579149"/>
        </a:xfrm>
        <a:prstGeom prst="roundRect">
          <a:avLst/>
        </a:prstGeom>
        <a:solidFill>
          <a:schemeClr val="accent5">
            <a:hueOff val="-537565"/>
            <a:satOff val="-8307"/>
            <a:lumOff val="-169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Personeller için servis imkanı sunulmaktadır.</a:t>
          </a:r>
        </a:p>
      </dsp:txBody>
      <dsp:txXfrm>
        <a:off x="28272" y="2695057"/>
        <a:ext cx="10973406" cy="522605"/>
      </dsp:txXfrm>
    </dsp:sp>
    <dsp:sp modelId="{AD5F31D6-B21F-4CDB-98FC-37026E0DD77A}">
      <dsp:nvSpPr>
        <dsp:cNvPr id="0" name=""/>
        <dsp:cNvSpPr/>
      </dsp:nvSpPr>
      <dsp:spPr>
        <a:xfrm>
          <a:off x="0" y="3315055"/>
          <a:ext cx="11029950" cy="579149"/>
        </a:xfrm>
        <a:prstGeom prst="roundRect">
          <a:avLst/>
        </a:prstGeom>
        <a:solidFill>
          <a:schemeClr val="accent5">
            <a:hueOff val="-671956"/>
            <a:satOff val="-10384"/>
            <a:lumOff val="-211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Personellere Sabah-Öğle-Akşam yemek imkanı sunulmaktadır.</a:t>
          </a:r>
        </a:p>
      </dsp:txBody>
      <dsp:txXfrm>
        <a:off x="28272" y="3343327"/>
        <a:ext cx="10973406" cy="522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B2D17-C387-4C96-B504-0E08CBEF361E}">
      <dsp:nvSpPr>
        <dsp:cNvPr id="0" name=""/>
        <dsp:cNvSpPr/>
      </dsp:nvSpPr>
      <dsp:spPr>
        <a:xfrm>
          <a:off x="0" y="30968"/>
          <a:ext cx="6263640" cy="868725"/>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tr-TR" sz="1600" kern="1200"/>
            <a:t>Kirlilik ile ilgili risklere ve acil durumlara hazırlıklıyız; çevresel yasal düzenlemelere uyuyoruz.</a:t>
          </a:r>
          <a:r>
            <a:rPr lang="tr-TR" sz="1600" kern="1200">
              <a:latin typeface="Calibri Light" panose="020F0302020204030204"/>
            </a:rPr>
            <a:t> </a:t>
          </a:r>
          <a:endParaRPr lang="en-US" sz="1600" kern="1200"/>
        </a:p>
      </dsp:txBody>
      <dsp:txXfrm>
        <a:off x="42408" y="73376"/>
        <a:ext cx="6178824" cy="783909"/>
      </dsp:txXfrm>
    </dsp:sp>
    <dsp:sp modelId="{BA416F4C-84B9-4542-9827-B9589867D646}">
      <dsp:nvSpPr>
        <dsp:cNvPr id="0" name=""/>
        <dsp:cNvSpPr/>
      </dsp:nvSpPr>
      <dsp:spPr>
        <a:xfrm>
          <a:off x="0" y="945773"/>
          <a:ext cx="6263640" cy="868725"/>
        </a:xfrm>
        <a:prstGeom prst="roundRect">
          <a:avLst/>
        </a:prstGeom>
        <a:solidFill>
          <a:schemeClr val="accent5">
            <a:hueOff val="-134391"/>
            <a:satOff val="-2077"/>
            <a:lumOff val="-423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tr-TR" sz="1600" kern="1200"/>
            <a:t>Atık ayrıştırma ve atık miktarlarının azaltılması, doğal kaynakların verimli kullanılması vb. faaliyetlerle sürekli çevresel performansımızı iyileştiriyoruz.</a:t>
          </a:r>
          <a:r>
            <a:rPr lang="tr-TR" sz="1600" kern="1200">
              <a:latin typeface="Calibri Light" panose="020F0302020204030204"/>
            </a:rPr>
            <a:t> </a:t>
          </a:r>
          <a:endParaRPr lang="en-US" sz="1600" kern="1200"/>
        </a:p>
      </dsp:txBody>
      <dsp:txXfrm>
        <a:off x="42408" y="988181"/>
        <a:ext cx="6178824" cy="783909"/>
      </dsp:txXfrm>
    </dsp:sp>
    <dsp:sp modelId="{0AC662C9-8806-4C31-98BD-41462C616F9C}">
      <dsp:nvSpPr>
        <dsp:cNvPr id="0" name=""/>
        <dsp:cNvSpPr/>
      </dsp:nvSpPr>
      <dsp:spPr>
        <a:xfrm>
          <a:off x="0" y="1860578"/>
          <a:ext cx="6263640" cy="868725"/>
        </a:xfrm>
        <a:prstGeom prst="roundRect">
          <a:avLst/>
        </a:prstGeom>
        <a:solidFill>
          <a:schemeClr val="accent5">
            <a:hueOff val="-268782"/>
            <a:satOff val="-4154"/>
            <a:lumOff val="-8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tr-TR" sz="1600" kern="1200" dirty="0">
              <a:latin typeface="Calibri Light" panose="020F0302020204030204"/>
            </a:rPr>
            <a:t> </a:t>
          </a:r>
          <a:r>
            <a:rPr lang="tr-TR" sz="1600" kern="1200" dirty="0"/>
            <a:t>Atıkların geri dönüşüm/bertaraf aşamasına kadar takibini yapıyoruz.</a:t>
          </a:r>
          <a:r>
            <a:rPr lang="tr-TR" sz="1600" kern="1200" dirty="0">
              <a:latin typeface="Calibri Light" panose="020F0302020204030204"/>
            </a:rPr>
            <a:t> </a:t>
          </a:r>
          <a:endParaRPr lang="en-US" sz="1600" kern="1200" dirty="0"/>
        </a:p>
      </dsp:txBody>
      <dsp:txXfrm>
        <a:off x="42408" y="1902986"/>
        <a:ext cx="6178824" cy="783909"/>
      </dsp:txXfrm>
    </dsp:sp>
    <dsp:sp modelId="{4F8E2768-99BA-43F1-8ECA-898EC12B23B2}">
      <dsp:nvSpPr>
        <dsp:cNvPr id="0" name=""/>
        <dsp:cNvSpPr/>
      </dsp:nvSpPr>
      <dsp:spPr>
        <a:xfrm>
          <a:off x="0" y="2775383"/>
          <a:ext cx="6263640" cy="868725"/>
        </a:xfrm>
        <a:prstGeom prst="roundRect">
          <a:avLst/>
        </a:prstGeom>
        <a:solidFill>
          <a:schemeClr val="accent5">
            <a:hueOff val="-403174"/>
            <a:satOff val="-6230"/>
            <a:lumOff val="-1270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tr-TR" sz="1600" kern="1200"/>
            <a:t> Otelimizde enerji ve su tasarrufu sistemleri kullanıyoruz ve çalışanlarımızı bu konularda eğitiyoruz.</a:t>
          </a:r>
          <a:r>
            <a:rPr lang="tr-TR" sz="1600" kern="1200">
              <a:latin typeface="Calibri Light" panose="020F0302020204030204"/>
            </a:rPr>
            <a:t> </a:t>
          </a:r>
          <a:endParaRPr lang="en-US" sz="1600" kern="1200"/>
        </a:p>
      </dsp:txBody>
      <dsp:txXfrm>
        <a:off x="42408" y="2817791"/>
        <a:ext cx="6178824" cy="783909"/>
      </dsp:txXfrm>
    </dsp:sp>
    <dsp:sp modelId="{4B1501FC-A651-4F39-B192-73B483AC3E6E}">
      <dsp:nvSpPr>
        <dsp:cNvPr id="0" name=""/>
        <dsp:cNvSpPr/>
      </dsp:nvSpPr>
      <dsp:spPr>
        <a:xfrm>
          <a:off x="0" y="3690189"/>
          <a:ext cx="6263640" cy="868725"/>
        </a:xfrm>
        <a:prstGeom prst="roundRect">
          <a:avLst/>
        </a:prstGeom>
        <a:solidFill>
          <a:schemeClr val="accent5">
            <a:hueOff val="-537565"/>
            <a:satOff val="-8307"/>
            <a:lumOff val="-169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Çevreye verilen zararı minimumda tutmak adına şirket araç tercihimizi </a:t>
          </a:r>
          <a:r>
            <a:rPr lang="tr-TR" sz="1600" kern="1200" dirty="0" err="1"/>
            <a:t>elektirikli</a:t>
          </a:r>
          <a:r>
            <a:rPr lang="tr-TR" sz="1600" kern="1200" dirty="0"/>
            <a:t> araçlardan yana kullanıyorum.</a:t>
          </a:r>
        </a:p>
      </dsp:txBody>
      <dsp:txXfrm>
        <a:off x="42408" y="3732597"/>
        <a:ext cx="6178824" cy="783909"/>
      </dsp:txXfrm>
    </dsp:sp>
    <dsp:sp modelId="{21764C63-9F53-465F-B4CE-6FCB91C6D727}">
      <dsp:nvSpPr>
        <dsp:cNvPr id="0" name=""/>
        <dsp:cNvSpPr/>
      </dsp:nvSpPr>
      <dsp:spPr>
        <a:xfrm>
          <a:off x="0" y="4604994"/>
          <a:ext cx="6263640" cy="868725"/>
        </a:xfrm>
        <a:prstGeom prst="roundRect">
          <a:avLst/>
        </a:prstGeom>
        <a:solidFill>
          <a:schemeClr val="accent5">
            <a:hueOff val="-671956"/>
            <a:satOff val="-10384"/>
            <a:lumOff val="-211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t> Çalışanlarımızı tehlikeli kimyasalların dökülmesi durumunda alacakları tedbirler konusunda eğitimlerini veriyoruz.</a:t>
          </a:r>
          <a:endParaRPr lang="en-US" sz="1600" kern="1200" dirty="0"/>
        </a:p>
      </dsp:txBody>
      <dsp:txXfrm>
        <a:off x="42408" y="4647402"/>
        <a:ext cx="6178824" cy="783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9DD4E-56B9-4895-AC9A-1F5FE936B26F}">
      <dsp:nvSpPr>
        <dsp:cNvPr id="0" name=""/>
        <dsp:cNvSpPr/>
      </dsp:nvSpPr>
      <dsp:spPr>
        <a:xfrm>
          <a:off x="0" y="613989"/>
          <a:ext cx="6263640" cy="1028137"/>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Su akış kısıtlayıcılarının montajını tamamlamak.</a:t>
          </a:r>
          <a:endParaRPr lang="en-US" sz="1900" kern="1200"/>
        </a:p>
      </dsp:txBody>
      <dsp:txXfrm>
        <a:off x="50190" y="664179"/>
        <a:ext cx="6163260" cy="927757"/>
      </dsp:txXfrm>
    </dsp:sp>
    <dsp:sp modelId="{46DB70DF-9740-40D1-96F8-FBA40688CE4E}">
      <dsp:nvSpPr>
        <dsp:cNvPr id="0" name=""/>
        <dsp:cNvSpPr/>
      </dsp:nvSpPr>
      <dsp:spPr>
        <a:xfrm>
          <a:off x="0" y="1696846"/>
          <a:ext cx="6263640" cy="1028137"/>
        </a:xfrm>
        <a:prstGeom prst="roundRect">
          <a:avLst/>
        </a:prstGeom>
        <a:solidFill>
          <a:schemeClr val="accent5">
            <a:hueOff val="-223985"/>
            <a:satOff val="-3461"/>
            <a:lumOff val="-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Tüm çamaşırhane personelinin sürdürülebilirlik eğitimlerini alması ve personele en uygun çalışma prosedürlerinin hatırlatan bilgilendirmelerin makine üzerine asılması. </a:t>
          </a:r>
          <a:endParaRPr lang="en-US" sz="1900" kern="1200"/>
        </a:p>
      </dsp:txBody>
      <dsp:txXfrm>
        <a:off x="50190" y="1747036"/>
        <a:ext cx="6163260" cy="927757"/>
      </dsp:txXfrm>
    </dsp:sp>
    <dsp:sp modelId="{8F13DE27-5EFD-490B-9DE7-3A594B9C4B3C}">
      <dsp:nvSpPr>
        <dsp:cNvPr id="0" name=""/>
        <dsp:cNvSpPr/>
      </dsp:nvSpPr>
      <dsp:spPr>
        <a:xfrm>
          <a:off x="0" y="2779704"/>
          <a:ext cx="6263640" cy="1028137"/>
        </a:xfrm>
        <a:prstGeom prst="roundRect">
          <a:avLst/>
        </a:prstGeom>
        <a:solidFill>
          <a:schemeClr val="accent5">
            <a:hueOff val="-447971"/>
            <a:satOff val="-6923"/>
            <a:lumOff val="-1411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Personele konu hakkında eğitimlerin verilmesi.</a:t>
          </a:r>
          <a:endParaRPr lang="en-US" sz="1900" kern="1200"/>
        </a:p>
      </dsp:txBody>
      <dsp:txXfrm>
        <a:off x="50190" y="2829894"/>
        <a:ext cx="6163260" cy="927757"/>
      </dsp:txXfrm>
    </dsp:sp>
    <dsp:sp modelId="{91BDBCAE-13E3-4E0D-873A-2305CA843832}">
      <dsp:nvSpPr>
        <dsp:cNvPr id="0" name=""/>
        <dsp:cNvSpPr/>
      </dsp:nvSpPr>
      <dsp:spPr>
        <a:xfrm>
          <a:off x="0" y="3862561"/>
          <a:ext cx="6263640" cy="1028137"/>
        </a:xfrm>
        <a:prstGeom prst="roundRect">
          <a:avLst/>
        </a:prstGeom>
        <a:solidFill>
          <a:schemeClr val="accent5">
            <a:hueOff val="-671956"/>
            <a:satOff val="-10384"/>
            <a:lumOff val="-211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Uyarı  yazılarının dikkat çeken yerlere asılması.</a:t>
          </a:r>
          <a:endParaRPr lang="en-US" sz="1900" kern="1200"/>
        </a:p>
      </dsp:txBody>
      <dsp:txXfrm>
        <a:off x="50190" y="3912751"/>
        <a:ext cx="6163260" cy="9277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9A68A-8753-44B3-80AD-658EA56CF317}">
      <dsp:nvSpPr>
        <dsp:cNvPr id="0" name=""/>
        <dsp:cNvSpPr/>
      </dsp:nvSpPr>
      <dsp:spPr>
        <a:xfrm>
          <a:off x="2053" y="0"/>
          <a:ext cx="4379788" cy="24932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a:t>Sonuçlar </a:t>
          </a:r>
          <a:endParaRPr lang="en-US" sz="2000" kern="1200"/>
        </a:p>
      </dsp:txBody>
      <dsp:txXfrm>
        <a:off x="75077" y="73024"/>
        <a:ext cx="4233740" cy="2347189"/>
      </dsp:txXfrm>
    </dsp:sp>
    <dsp:sp modelId="{A4BE8D02-52A8-43A6-B190-C94E2A76C65C}">
      <dsp:nvSpPr>
        <dsp:cNvPr id="0" name=""/>
        <dsp:cNvSpPr/>
      </dsp:nvSpPr>
      <dsp:spPr>
        <a:xfrm>
          <a:off x="4819821" y="703524"/>
          <a:ext cx="928515" cy="1086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819821" y="920761"/>
        <a:ext cx="649961" cy="651713"/>
      </dsp:txXfrm>
    </dsp:sp>
    <dsp:sp modelId="{D371F3AA-6F58-498F-A9E0-5A18641484C9}">
      <dsp:nvSpPr>
        <dsp:cNvPr id="0" name=""/>
        <dsp:cNvSpPr/>
      </dsp:nvSpPr>
      <dsp:spPr>
        <a:xfrm>
          <a:off x="6133757" y="0"/>
          <a:ext cx="4379788" cy="249323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a:t>Misafirlerden yerel halkın desteklenmesi ve yerel ürünlerin kullanılması hakkında geri bildirimlerde bulundular. Personel ve misafirlerden gelen olumlu geri bildirimler nedeniyle, yerel kaynaklı malzemeleri daha çok açık büfe ve menülere dâhil etmemiz güzel sonuç vermiştir.</a:t>
          </a:r>
          <a:endParaRPr lang="en-US" sz="2000" kern="1200"/>
        </a:p>
      </dsp:txBody>
      <dsp:txXfrm>
        <a:off x="6206781" y="73024"/>
        <a:ext cx="4233740" cy="23471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0A342E29-5512-4400-825C-2F1B57B047C2}" type="datetimeFigureOut">
              <a:rPr lang="tr-TR" smtClean="0"/>
              <a:t>15.05.2026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293506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342E29-5512-4400-825C-2F1B57B047C2}" type="datetimeFigureOut">
              <a:rPr lang="tr-TR" smtClean="0"/>
              <a:t>15.05.2026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102412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342E29-5512-4400-825C-2F1B57B047C2}" type="datetimeFigureOut">
              <a:rPr lang="tr-TR" smtClean="0"/>
              <a:t>15.05.2026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121469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A342E29-5512-4400-825C-2F1B57B047C2}" type="datetimeFigureOut">
              <a:rPr lang="tr-TR" smtClean="0"/>
              <a:t>15.05.2026</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3B0717F-D0A4-47B5-8D65-E722A76FDDA9}" type="slidenum">
              <a:rPr lang="tr-TR" smtClean="0"/>
              <a:t>‹#›</a:t>
            </a:fld>
            <a:endParaRPr lang="tr-TR"/>
          </a:p>
        </p:txBody>
      </p:sp>
    </p:spTree>
    <p:extLst>
      <p:ext uri="{BB962C8B-B14F-4D97-AF65-F5344CB8AC3E}">
        <p14:creationId xmlns:p14="http://schemas.microsoft.com/office/powerpoint/2010/main" val="242616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A342E29-5512-4400-825C-2F1B57B047C2}" type="datetimeFigureOut">
              <a:rPr lang="tr-TR" smtClean="0"/>
              <a:t>15.05.2026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105183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A342E29-5512-4400-825C-2F1B57B047C2}" type="datetimeFigureOut">
              <a:rPr lang="tr-TR" smtClean="0"/>
              <a:t>15.05.2026</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3B0717F-D0A4-47B5-8D65-E722A76FDDA9}" type="slidenum">
              <a:rPr lang="tr-TR" smtClean="0"/>
              <a:t>‹#›</a:t>
            </a:fld>
            <a:endParaRPr lang="tr-TR"/>
          </a:p>
        </p:txBody>
      </p:sp>
    </p:spTree>
    <p:extLst>
      <p:ext uri="{BB962C8B-B14F-4D97-AF65-F5344CB8AC3E}">
        <p14:creationId xmlns:p14="http://schemas.microsoft.com/office/powerpoint/2010/main" val="69197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A342E29-5512-4400-825C-2F1B57B047C2}" type="datetimeFigureOut">
              <a:rPr lang="tr-TR" smtClean="0"/>
              <a:t>15.05.2026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24000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A342E29-5512-4400-825C-2F1B57B047C2}" type="datetimeFigureOut">
              <a:rPr lang="tr-TR" smtClean="0"/>
              <a:t>15.05.2026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3082367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A342E29-5512-4400-825C-2F1B57B047C2}" type="datetimeFigureOut">
              <a:rPr lang="tr-TR" smtClean="0"/>
              <a:t>15.05.2026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570723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42E29-5512-4400-825C-2F1B57B047C2}" type="datetimeFigureOut">
              <a:rPr lang="tr-TR" smtClean="0"/>
              <a:t>15.05.2026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650939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A342E29-5512-4400-825C-2F1B57B047C2}" type="datetimeFigureOut">
              <a:rPr lang="tr-TR" smtClean="0"/>
              <a:t>15.05.2026</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3B0717F-D0A4-47B5-8D65-E722A76FDDA9}" type="slidenum">
              <a:rPr lang="tr-TR" smtClean="0"/>
              <a:t>‹#›</a:t>
            </a:fld>
            <a:endParaRPr lang="tr-TR"/>
          </a:p>
        </p:txBody>
      </p:sp>
    </p:spTree>
    <p:extLst>
      <p:ext uri="{BB962C8B-B14F-4D97-AF65-F5344CB8AC3E}">
        <p14:creationId xmlns:p14="http://schemas.microsoft.com/office/powerpoint/2010/main" val="386214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342E29-5512-4400-825C-2F1B57B047C2}" type="datetimeFigureOut">
              <a:rPr lang="tr-TR" smtClean="0"/>
              <a:t>15.05.2026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2801530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A342E29-5512-4400-825C-2F1B57B047C2}" type="datetimeFigureOut">
              <a:rPr lang="tr-TR" smtClean="0"/>
              <a:t>15.05.2026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1837363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A342E29-5512-4400-825C-2F1B57B047C2}" type="datetimeFigureOut">
              <a:rPr lang="tr-TR" smtClean="0"/>
              <a:t>15.05.2026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2511151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A342E29-5512-4400-825C-2F1B57B047C2}" type="datetimeFigureOut">
              <a:rPr lang="tr-TR" smtClean="0"/>
              <a:t>15.05.2026</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3B0717F-D0A4-47B5-8D65-E722A76FDDA9}" type="slidenum">
              <a:rPr lang="tr-TR" smtClean="0"/>
              <a:t>‹#›</a:t>
            </a:fld>
            <a:endParaRPr lang="tr-TR"/>
          </a:p>
        </p:txBody>
      </p:sp>
    </p:spTree>
    <p:extLst>
      <p:ext uri="{BB962C8B-B14F-4D97-AF65-F5344CB8AC3E}">
        <p14:creationId xmlns:p14="http://schemas.microsoft.com/office/powerpoint/2010/main" val="402493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0A342E29-5512-4400-825C-2F1B57B047C2}" type="datetimeFigureOut">
              <a:rPr lang="tr-TR" smtClean="0"/>
              <a:t>15.05.2026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59565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A342E29-5512-4400-825C-2F1B57B047C2}" type="datetimeFigureOut">
              <a:rPr lang="tr-TR" smtClean="0"/>
              <a:t>15.05.2026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129732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A342E29-5512-4400-825C-2F1B57B047C2}" type="datetimeFigureOut">
              <a:rPr lang="tr-TR" smtClean="0"/>
              <a:t>15.05.2026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324150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A342E29-5512-4400-825C-2F1B57B047C2}" type="datetimeFigureOut">
              <a:rPr lang="tr-TR" smtClean="0"/>
              <a:t>15.05.2026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428858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A342E29-5512-4400-825C-2F1B57B047C2}" type="datetimeFigureOut">
              <a:rPr lang="tr-TR" smtClean="0"/>
              <a:t>15.05.2026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217149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A342E29-5512-4400-825C-2F1B57B047C2}" type="datetimeFigureOut">
              <a:rPr lang="tr-TR" smtClean="0"/>
              <a:t>15.05.2026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225458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A342E29-5512-4400-825C-2F1B57B047C2}" type="datetimeFigureOut">
              <a:rPr lang="tr-TR" smtClean="0"/>
              <a:t>15.05.2026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0717F-D0A4-47B5-8D65-E722A76FDDA9}" type="slidenum">
              <a:rPr lang="tr-TR" smtClean="0"/>
              <a:t>‹#›</a:t>
            </a:fld>
            <a:endParaRPr lang="tr-TR"/>
          </a:p>
        </p:txBody>
      </p:sp>
    </p:spTree>
    <p:extLst>
      <p:ext uri="{BB962C8B-B14F-4D97-AF65-F5344CB8AC3E}">
        <p14:creationId xmlns:p14="http://schemas.microsoft.com/office/powerpoint/2010/main" val="323463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42E29-5512-4400-825C-2F1B57B047C2}" type="datetimeFigureOut">
              <a:rPr lang="tr-TR" smtClean="0"/>
              <a:t>15.05.2026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0717F-D0A4-47B5-8D65-E722A76FDDA9}" type="slidenum">
              <a:rPr lang="tr-TR" smtClean="0"/>
              <a:t>‹#›</a:t>
            </a:fld>
            <a:endParaRPr lang="tr-TR"/>
          </a:p>
        </p:txBody>
      </p:sp>
    </p:spTree>
    <p:extLst>
      <p:ext uri="{BB962C8B-B14F-4D97-AF65-F5344CB8AC3E}">
        <p14:creationId xmlns:p14="http://schemas.microsoft.com/office/powerpoint/2010/main" val="34147503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A342E29-5512-4400-825C-2F1B57B047C2}" type="datetimeFigureOut">
              <a:rPr lang="tr-TR" smtClean="0"/>
              <a:t>15.05.2026</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3B0717F-D0A4-47B5-8D65-E722A76FDDA9}"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225825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55618" y="4706470"/>
            <a:ext cx="9144000" cy="744069"/>
          </a:xfrm>
        </p:spPr>
        <p:txBody>
          <a:bodyPr>
            <a:normAutofit fontScale="90000"/>
          </a:bodyPr>
          <a:lstStyle/>
          <a:p>
            <a:r>
              <a:rPr lang="tr-TR" sz="4400" b="1" dirty="0">
                <a:solidFill>
                  <a:schemeClr val="accent6">
                    <a:lumMod val="50000"/>
                  </a:schemeClr>
                </a:solidFill>
              </a:rPr>
              <a:t>THE </a:t>
            </a:r>
            <a:r>
              <a:rPr lang="tr-TR" sz="5000" b="1" dirty="0">
                <a:solidFill>
                  <a:schemeClr val="accent6">
                    <a:lumMod val="50000"/>
                  </a:schemeClr>
                </a:solidFill>
              </a:rPr>
              <a:t>LUMOS DELUXE RESORT HOTEL</a:t>
            </a:r>
          </a:p>
        </p:txBody>
      </p:sp>
      <p:sp>
        <p:nvSpPr>
          <p:cNvPr id="3" name="Alt Başlık 2"/>
          <p:cNvSpPr>
            <a:spLocks noGrp="1"/>
          </p:cNvSpPr>
          <p:nvPr>
            <p:ph type="subTitle" idx="1"/>
          </p:nvPr>
        </p:nvSpPr>
        <p:spPr>
          <a:xfrm>
            <a:off x="1150513" y="5450540"/>
            <a:ext cx="9144000" cy="1250705"/>
          </a:xfrm>
        </p:spPr>
        <p:txBody>
          <a:bodyPr/>
          <a:lstStyle/>
          <a:p>
            <a:r>
              <a:rPr lang="tr-TR" sz="3600" b="1" dirty="0"/>
              <a:t>  </a:t>
            </a:r>
            <a:r>
              <a:rPr lang="tr-TR" sz="3600" b="1" dirty="0">
                <a:solidFill>
                  <a:schemeClr val="accent6">
                    <a:lumMod val="50000"/>
                  </a:schemeClr>
                </a:solidFill>
              </a:rPr>
              <a:t>SÜRDÜRÜLEBİLİRLİK RAPORU</a:t>
            </a:r>
          </a:p>
          <a:p>
            <a:r>
              <a:rPr lang="tr-TR" b="1">
                <a:solidFill>
                  <a:schemeClr val="accent6">
                    <a:lumMod val="50000"/>
                  </a:schemeClr>
                </a:solidFill>
              </a:rPr>
              <a:t>2026</a:t>
            </a:r>
            <a:endParaRPr lang="tr-TR" b="1" dirty="0">
              <a:solidFill>
                <a:schemeClr val="accent6">
                  <a:lumMod val="50000"/>
                </a:schemeClr>
              </a:solidFill>
            </a:endParaRPr>
          </a:p>
          <a:p>
            <a:endParaRPr lang="tr-TR" dirty="0"/>
          </a:p>
          <a:p>
            <a:endParaRPr lang="tr-TR" dirty="0"/>
          </a:p>
        </p:txBody>
      </p:sp>
      <p:pic>
        <p:nvPicPr>
          <p:cNvPr id="7" name="Resim 6">
            <a:extLst>
              <a:ext uri="{FF2B5EF4-FFF2-40B4-BE49-F238E27FC236}">
                <a16:creationId xmlns:a16="http://schemas.microsoft.com/office/drawing/2014/main" id="{2AA2E855-9754-0989-D873-25B48CC19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618" y="62753"/>
            <a:ext cx="9144000" cy="4643716"/>
          </a:xfrm>
          <a:prstGeom prst="rect">
            <a:avLst/>
          </a:prstGeom>
        </p:spPr>
      </p:pic>
    </p:spTree>
    <p:extLst>
      <p:ext uri="{BB962C8B-B14F-4D97-AF65-F5344CB8AC3E}">
        <p14:creationId xmlns:p14="http://schemas.microsoft.com/office/powerpoint/2010/main" val="364162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1800" b="1" dirty="0">
                <a:effectLst/>
                <a:latin typeface="Calibri" panose="020F0502020204030204" pitchFamily="34" charset="0"/>
                <a:ea typeface="Calibri" panose="020F0502020204030204" pitchFamily="34" charset="0"/>
                <a:cs typeface="Times New Roman" panose="02020603050405020304" pitchFamily="18" charset="0"/>
              </a:rPr>
              <a:t>ÇEVRESEL SATINALMA POLİTİKASI</a:t>
            </a:r>
            <a:endParaRPr lang="tr-TR" sz="2400" b="1" dirty="0"/>
          </a:p>
        </p:txBody>
      </p:sp>
      <p:sp>
        <p:nvSpPr>
          <p:cNvPr id="3" name="İçerik Yer Tutucusu 2"/>
          <p:cNvSpPr>
            <a:spLocks noGrp="1"/>
          </p:cNvSpPr>
          <p:nvPr>
            <p:ph idx="1"/>
          </p:nvPr>
        </p:nvSpPr>
        <p:spPr>
          <a:xfrm>
            <a:off x="581193" y="1873624"/>
            <a:ext cx="11029615" cy="3985175"/>
          </a:xfrm>
        </p:spPr>
        <p:txBody>
          <a:bodyPr>
            <a:normAutofit/>
          </a:bodyPr>
          <a:lstStyle/>
          <a:p>
            <a:pPr algn="just">
              <a:lnSpc>
                <a:spcPct val="150000"/>
              </a:lnSpc>
              <a:spcAft>
                <a:spcPts val="800"/>
              </a:spcAft>
              <a:buNone/>
            </a:pPr>
            <a:r>
              <a:rPr lang="tr-TR" sz="1200" kern="100" dirty="0">
                <a:effectLst/>
                <a:latin typeface="Calibri" panose="020F0502020204030204" pitchFamily="34" charset="0"/>
                <a:ea typeface="Calibri" panose="020F0502020204030204" pitchFamily="34" charset="0"/>
                <a:cs typeface="Calibri" panose="020F0502020204030204" pitchFamily="34" charset="0"/>
              </a:rPr>
              <a:t>-Yiyecek ve içecek alımlarındaki ambalaj malzemelerinin geri dönüşümlü olmasına önem verilmektedir.</a:t>
            </a:r>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tr-TR" sz="1200" kern="100" dirty="0">
                <a:effectLst/>
                <a:latin typeface="Calibri" panose="020F0502020204030204" pitchFamily="34" charset="0"/>
                <a:ea typeface="Calibri" panose="020F0502020204030204" pitchFamily="34" charset="0"/>
                <a:cs typeface="Calibri" panose="020F0502020204030204" pitchFamily="34" charset="0"/>
              </a:rPr>
              <a:t>-Tedarikçilerimizle işbirliği yaparak en çok tükettiğimiz malların sosyal ve çevresel risklerini değerlendirir, satın alma karar sürecimizde sosyal ve çevresel kriterleri de göz önünde bulundururuz.</a:t>
            </a:r>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tr-TR" sz="1200" kern="100" dirty="0">
                <a:effectLst/>
                <a:latin typeface="Calibri" panose="020F0502020204030204" pitchFamily="34" charset="0"/>
                <a:ea typeface="Calibri" panose="020F0502020204030204" pitchFamily="34" charset="0"/>
                <a:cs typeface="Calibri" panose="020F0502020204030204" pitchFamily="34" charset="0"/>
              </a:rPr>
              <a:t>-Satın alımlarda, ISO 14001 Çevre Yönetim Sistemi belgesine veya uluslararası platformda kabul görmüş bir çevre sertifikasına sahip tedarikçilere öncelik verilmektedir.</a:t>
            </a:r>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tr-TR" sz="1200" kern="100" dirty="0">
                <a:effectLst/>
                <a:latin typeface="Calibri" panose="020F0502020204030204" pitchFamily="34" charset="0"/>
                <a:ea typeface="Calibri" panose="020F0502020204030204" pitchFamily="34" charset="0"/>
                <a:cs typeface="Calibri" panose="020F0502020204030204" pitchFamily="34" charset="0"/>
              </a:rPr>
              <a:t>-Satın almalarda mümkün olan her yerde büyük ambalajlı ürün tedarikinin önceliğimiz olarak kabul etmekte, böylece fazla ambalaj atığı oluşumunu engellemeye çalışılmaktadır.</a:t>
            </a:r>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tr-TR" sz="1200" kern="100" dirty="0">
                <a:effectLst/>
                <a:latin typeface="Calibri" panose="020F0502020204030204" pitchFamily="34" charset="0"/>
                <a:ea typeface="Calibri" panose="020F0502020204030204" pitchFamily="34" charset="0"/>
                <a:cs typeface="Calibri" panose="020F0502020204030204" pitchFamily="34" charset="0"/>
              </a:rPr>
              <a:t>-İşletmemizde elektrikli cihaz alımlarında elektrik kullanım tipinin A - C sınıfı olmasına dikkat etmekteyiz.</a:t>
            </a:r>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tr-TR" sz="1200" kern="100" dirty="0">
                <a:effectLst/>
                <a:latin typeface="Calibri" panose="020F0502020204030204" pitchFamily="34" charset="0"/>
                <a:ea typeface="Calibri" panose="020F0502020204030204" pitchFamily="34" charset="0"/>
                <a:cs typeface="Calibri" panose="020F0502020204030204" pitchFamily="34" charset="0"/>
              </a:rPr>
              <a:t>-Alınacak ürünün çevreye duyarlı ve tasarruflu ürünler olmasına dikkat etmeyi, alımı yapılan bütün ürünlerin kalite standartlarına uygun olmasına dikkat etmekteyiz.</a:t>
            </a:r>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200" kern="100" dirty="0">
                <a:effectLst/>
                <a:latin typeface="Calibri" panose="020F0502020204030204" pitchFamily="34" charset="0"/>
                <a:ea typeface="Calibri" panose="020F0502020204030204" pitchFamily="34" charset="0"/>
                <a:cs typeface="Calibri" panose="020F0502020204030204" pitchFamily="34" charset="0"/>
              </a:rPr>
              <a:t>İşletmemize alınacak iklimlendirme cihazlarında çevreye duyarlı gaz kullanan A sınıfı elektrik tasarrufu sağlayan cihazları tercih etmeyi ve Sürdürülebilir şekilde üretilmiş/sürdürülebilir kaynaklardan sağlanmış, çevre açısından sürdürülebilir ürünleri tercih etmeyi taahhüt ederiz.</a:t>
            </a:r>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9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1800" b="1" dirty="0">
                <a:effectLst/>
                <a:latin typeface="Calibri" panose="020F0502020204030204" pitchFamily="34" charset="0"/>
                <a:ea typeface="Calibri" panose="020F0502020204030204" pitchFamily="34" charset="0"/>
              </a:rPr>
              <a:t>ÇOCUK HAKLARI POLİTİKASI</a:t>
            </a:r>
            <a:endParaRPr lang="tr-TR" sz="2400" b="1" dirty="0"/>
          </a:p>
        </p:txBody>
      </p:sp>
      <p:sp>
        <p:nvSpPr>
          <p:cNvPr id="3" name="İçerik Yer Tutucusu 2"/>
          <p:cNvSpPr>
            <a:spLocks noGrp="1"/>
          </p:cNvSpPr>
          <p:nvPr>
            <p:ph idx="1"/>
          </p:nvPr>
        </p:nvSpPr>
        <p:spPr>
          <a:xfrm>
            <a:off x="581192" y="1819834"/>
            <a:ext cx="11029615" cy="4213413"/>
          </a:xfrm>
        </p:spPr>
        <p:txBody>
          <a:bodyPr>
            <a:normAutofit/>
          </a:bodyPr>
          <a:lstStyle/>
          <a:p>
            <a:pPr indent="450215" algn="just">
              <a:lnSpc>
                <a:spcPct val="150000"/>
              </a:lnSpc>
              <a:spcAft>
                <a:spcPts val="800"/>
              </a:spcAft>
              <a:buNone/>
            </a:pPr>
            <a:r>
              <a:rPr lang="tr-TR" sz="1200" dirty="0">
                <a:latin typeface="Calibri" panose="020F0502020204030204" pitchFamily="34" charset="0"/>
                <a:ea typeface="Calibri" panose="020F0502020204030204" pitchFamily="34" charset="0"/>
                <a:cs typeface="Arial" panose="020B0604020202020204" pitchFamily="34" charset="0"/>
              </a:rPr>
              <a:t>-</a:t>
            </a:r>
            <a:r>
              <a:rPr lang="en-US" sz="1200" dirty="0" err="1">
                <a:effectLst/>
                <a:latin typeface="Calibri" panose="020F0502020204030204" pitchFamily="34" charset="0"/>
                <a:ea typeface="Calibri" panose="020F0502020204030204" pitchFamily="34" charset="0"/>
                <a:cs typeface="Arial" panose="020B0604020202020204" pitchFamily="34" charset="0"/>
              </a:rPr>
              <a:t>Çocuklar</a:t>
            </a:r>
            <a:r>
              <a:rPr lang="en-US" sz="1200" dirty="0">
                <a:effectLst/>
                <a:latin typeface="Calibri" panose="020F0502020204030204" pitchFamily="34" charset="0"/>
                <a:ea typeface="Calibri" panose="020F0502020204030204" pitchFamily="34" charset="0"/>
                <a:cs typeface="Arial" panose="020B0604020202020204" pitchFamily="34" charset="0"/>
              </a:rPr>
              <a:t> bize </a:t>
            </a:r>
            <a:r>
              <a:rPr lang="en-US" sz="1200" dirty="0" err="1">
                <a:effectLst/>
                <a:latin typeface="Calibri" panose="020F0502020204030204" pitchFamily="34" charset="0"/>
                <a:ea typeface="Calibri" panose="020F0502020204030204" pitchFamily="34" charset="0"/>
                <a:cs typeface="Arial" panose="020B0604020202020204" pitchFamily="34" charset="0"/>
              </a:rPr>
              <a:t>geleceğin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emanetleridir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Onları</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bir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birey</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olarak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tanımak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haklarına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saygı</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duymak</a:t>
            </a:r>
            <a:r>
              <a:rPr lang="en-US" sz="1200" dirty="0">
                <a:effectLst/>
                <a:latin typeface="Calibri" panose="020F0502020204030204" pitchFamily="34" charset="0"/>
                <a:ea typeface="Calibri" panose="020F0502020204030204" pitchFamily="34" charset="0"/>
                <a:cs typeface="Arial" panose="020B0604020202020204" pitchFamily="34" charset="0"/>
              </a:rPr>
              <a:t>, her </a:t>
            </a:r>
            <a:r>
              <a:rPr lang="en-US" sz="1200" dirty="0" err="1">
                <a:effectLst/>
                <a:latin typeface="Calibri" panose="020F0502020204030204" pitchFamily="34" charset="0"/>
                <a:ea typeface="Calibri" panose="020F0502020204030204" pitchFamily="34" charset="0"/>
                <a:cs typeface="Arial" panose="020B0604020202020204" pitchFamily="34" charset="0"/>
              </a:rPr>
              <a:t>türlü</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psikolojik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fiziksel</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ticari</a:t>
            </a:r>
            <a:r>
              <a:rPr lang="en-US" sz="1200" dirty="0">
                <a:effectLst/>
                <a:latin typeface="Calibri" panose="020F0502020204030204" pitchFamily="34" charset="0"/>
                <a:ea typeface="Calibri" panose="020F0502020204030204" pitchFamily="34" charset="0"/>
                <a:cs typeface="Arial" panose="020B0604020202020204" pitchFamily="34" charset="0"/>
              </a:rPr>
              <a:t> vb. </a:t>
            </a:r>
            <a:r>
              <a:rPr lang="en-US" sz="1200" dirty="0" err="1">
                <a:effectLst/>
                <a:latin typeface="Calibri" panose="020F0502020204030204" pitchFamily="34" charset="0"/>
                <a:ea typeface="Calibri" panose="020F0502020204030204" pitchFamily="34" charset="0"/>
                <a:cs typeface="Arial" panose="020B0604020202020204" pitchFamily="34" charset="0"/>
              </a:rPr>
              <a:t>sömürüye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karşı</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gözetmek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korumak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öncelikli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sorumluluğumuzdur</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Aft>
                <a:spcPts val="800"/>
              </a:spcAft>
              <a:buNone/>
            </a:pPr>
            <a:r>
              <a:rPr lang="en-US" sz="1200" dirty="0" err="1">
                <a:effectLst/>
                <a:latin typeface="Calibri" panose="020F0502020204030204" pitchFamily="34" charset="0"/>
                <a:ea typeface="Calibri" panose="020F0502020204030204" pitchFamily="34" charset="0"/>
                <a:cs typeface="Arial" panose="020B0604020202020204" pitchFamily="34" charset="0"/>
              </a:rPr>
              <a:t>Bunu</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sağlamak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için</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Kendi </a:t>
            </a:r>
            <a:r>
              <a:rPr lang="en-US" sz="1200" dirty="0" err="1">
                <a:effectLst/>
                <a:latin typeface="Calibri" panose="020F0502020204030204" pitchFamily="34" charset="0"/>
                <a:ea typeface="Calibri" panose="020F0502020204030204" pitchFamily="34" charset="0"/>
                <a:cs typeface="Arial" panose="020B0604020202020204" pitchFamily="34" charset="0"/>
              </a:rPr>
              <a:t>kurumlarımızda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çocuk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işçi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çalıştırılmasına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müsaade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etmez</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tüm</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iş</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ortaklarımızdan</a:t>
            </a:r>
            <a:r>
              <a:rPr lang="en-US" sz="1200" dirty="0">
                <a:effectLst/>
                <a:latin typeface="Calibri" panose="020F0502020204030204" pitchFamily="34" charset="0"/>
                <a:ea typeface="Calibri" panose="020F0502020204030204" pitchFamily="34" charset="0"/>
                <a:cs typeface="Arial" panose="020B0604020202020204" pitchFamily="34" charset="0"/>
              </a:rPr>
              <a:t> da </a:t>
            </a:r>
            <a:r>
              <a:rPr lang="en-US" sz="1200" dirty="0" err="1">
                <a:effectLst/>
                <a:latin typeface="Calibri" panose="020F0502020204030204" pitchFamily="34" charset="0"/>
                <a:ea typeface="Calibri" panose="020F0502020204030204" pitchFamily="34" charset="0"/>
                <a:cs typeface="Arial" panose="020B0604020202020204" pitchFamily="34" charset="0"/>
              </a:rPr>
              <a:t>aynı</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hassasiyeti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bekleriz</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İşletme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içerisinde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çocukların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gelişimine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katkıda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bulunan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düşünce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isteklerini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duygularını</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rahatça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ifade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edebilecekleri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kendilerini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özgür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rahat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hissedecekleri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ortamlar</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dirty="0" err="1">
                <a:effectLst/>
                <a:latin typeface="Calibri" panose="020F0502020204030204" pitchFamily="34" charset="0"/>
                <a:ea typeface="Calibri" panose="020F0502020204030204" pitchFamily="34" charset="0"/>
                <a:cs typeface="Arial" panose="020B0604020202020204" pitchFamily="34" charset="0"/>
              </a:rPr>
              <a:t>imkanlar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sunarız</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Çalışanlarımıza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çocuk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istismarının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önlenmesi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a:t>
            </a:r>
            <a:r>
              <a:rPr lang="en-US" sz="1200" dirty="0">
                <a:effectLst/>
                <a:latin typeface="Calibri" panose="020F0502020204030204" pitchFamily="34" charset="0"/>
                <a:ea typeface="Calibri" panose="020F0502020204030204" pitchFamily="34" charset="0"/>
                <a:cs typeface="Arial" panose="020B0604020202020204" pitchFamily="34" charset="0"/>
              </a:rPr>
              <a:t> fark </a:t>
            </a:r>
            <a:r>
              <a:rPr lang="en-US" sz="1200" dirty="0" err="1">
                <a:effectLst/>
                <a:latin typeface="Calibri" panose="020F0502020204030204" pitchFamily="34" charset="0"/>
                <a:ea typeface="Calibri" panose="020F0502020204030204" pitchFamily="34" charset="0"/>
                <a:cs typeface="Arial" panose="020B0604020202020204" pitchFamily="34" charset="0"/>
              </a:rPr>
              <a:t>edilmesi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konusunda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eğitimler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veririz</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Çocukların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katıldıkları</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aktivitelerde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yetişkin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gözetimi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altında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olduklarından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emin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oluruz</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Çocuk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haklarının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korunması</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konusunda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farkındalık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yaratmak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için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eğitimler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düzenler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ilgili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projelere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destek</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veririz</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Çocuklar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ile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ilgili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şüpheli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eylemlere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şahit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olduğumuzda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öncelikle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otel</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yönetimine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bilgi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verir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gerekli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görülen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durumlarda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resmi</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kuruluşlardan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yardım</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isteriz</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tr-TR"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935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1800" b="1" dirty="0">
                <a:effectLst/>
                <a:latin typeface="Calibri" panose="020F0502020204030204" pitchFamily="34" charset="0"/>
                <a:ea typeface="Calibri" panose="020F0502020204030204" pitchFamily="34" charset="0"/>
                <a:cs typeface="Times New Roman" panose="02020603050405020304" pitchFamily="18" charset="0"/>
              </a:rPr>
              <a:t>SAVUNMASIZ GRUPLAR VE ÇOCUK HAKLARI POLİTİKASI</a:t>
            </a:r>
            <a:endParaRPr lang="tr-TR" sz="2400" b="1" dirty="0"/>
          </a:p>
        </p:txBody>
      </p:sp>
      <p:sp>
        <p:nvSpPr>
          <p:cNvPr id="3" name="İçerik Yer Tutucusu 2"/>
          <p:cNvSpPr>
            <a:spLocks noGrp="1"/>
          </p:cNvSpPr>
          <p:nvPr>
            <p:ph idx="1"/>
          </p:nvPr>
        </p:nvSpPr>
        <p:spPr>
          <a:xfrm>
            <a:off x="581192" y="1884784"/>
            <a:ext cx="11029615" cy="4973216"/>
          </a:xfrm>
        </p:spPr>
        <p:txBody>
          <a:bodyPr>
            <a:noAutofit/>
          </a:bodyPr>
          <a:lstStyle/>
          <a:p>
            <a:pPr algn="just">
              <a:spcAft>
                <a:spcPts val="800"/>
              </a:spcAft>
              <a:buNone/>
            </a:pPr>
            <a:r>
              <a:rPr lang="tr-TR" sz="1200" kern="100" dirty="0">
                <a:effectLst/>
                <a:latin typeface="Calibri" panose="020F0502020204030204" pitchFamily="34" charset="0"/>
                <a:ea typeface="Calibri" panose="020F0502020204030204" pitchFamily="34" charset="0"/>
                <a:cs typeface="Times New Roman" panose="02020603050405020304" pitchFamily="18" charset="0"/>
              </a:rPr>
              <a:t>-THE LUMOS DELUXE HOTEL olarak turizmde bölgedeki öncü kuruluşlardan biri olmamızın verdiği bilinç ve sorumlulukla çocuklar ve savunmasız gruplar da dâhil olmak üzere tüm misafirlerimizi eşit kabul ederek insan hakları ve çocuk haklarının tüm şartlarını eksiksiz yerine getirmeyi hedeflemekteyiz.</a:t>
            </a:r>
          </a:p>
          <a:p>
            <a:pPr algn="just">
              <a:spcAft>
                <a:spcPts val="800"/>
              </a:spcAft>
              <a:buNone/>
            </a:pPr>
            <a:r>
              <a:rPr lang="tr-TR" sz="1200" kern="100" dirty="0">
                <a:effectLst/>
                <a:latin typeface="Calibri" panose="020F0502020204030204" pitchFamily="34" charset="0"/>
                <a:ea typeface="Calibri" panose="020F0502020204030204" pitchFamily="34" charset="0"/>
                <a:cs typeface="Times New Roman" panose="02020603050405020304" pitchFamily="18" charset="0"/>
              </a:rPr>
              <a:t>-Kadın, çocuk, yaşlı, engelli ve özel ihtiyaç sahibi her bireyi korumak ve saygı duyulması gereken gruplar olduğunun farkındalığı ile buna uygun olarak hareket etmek,</a:t>
            </a:r>
          </a:p>
          <a:p>
            <a:pPr algn="just">
              <a:spcAft>
                <a:spcPts val="800"/>
              </a:spcAft>
              <a:buNone/>
            </a:pPr>
            <a:r>
              <a:rPr lang="tr-TR" sz="1200" kern="100" dirty="0">
                <a:effectLst/>
                <a:latin typeface="Calibri" panose="020F0502020204030204" pitchFamily="34" charset="0"/>
                <a:ea typeface="Calibri" panose="020F0502020204030204" pitchFamily="34" charset="0"/>
                <a:cs typeface="Times New Roman" panose="02020603050405020304" pitchFamily="18" charset="0"/>
              </a:rPr>
              <a:t>-Her çocuğu bir birey olarak tanımak, yaşama, gelişme ve korunma haklarına saygı duymak, her türlü psikolojik, fiziksel, ticari vb. sömürüye karşı gözetmek ve korumak,</a:t>
            </a:r>
          </a:p>
          <a:p>
            <a:pPr algn="just">
              <a:spcAft>
                <a:spcPts val="800"/>
              </a:spcAft>
              <a:buNone/>
            </a:pPr>
            <a:r>
              <a:rPr lang="tr-TR" sz="1200" kern="100" dirty="0">
                <a:effectLst/>
                <a:latin typeface="Calibri" panose="020F0502020204030204" pitchFamily="34" charset="0"/>
                <a:ea typeface="Calibri" panose="020F0502020204030204" pitchFamily="34" charset="0"/>
                <a:cs typeface="Times New Roman" panose="02020603050405020304" pitchFamily="18" charset="0"/>
              </a:rPr>
              <a:t>-Savunmasız gruplar ve çocukların fizyolojik, psikolojik olarak olumsuz etki görecekleri her türlü yaklaşım ve istismardan uzak tutulması gerektiğinin ve iletişimde hassasiyet gösterilmesi gerektiğinin farkında olarak hareket etmek,</a:t>
            </a:r>
          </a:p>
          <a:p>
            <a:pPr algn="just">
              <a:spcAft>
                <a:spcPts val="800"/>
              </a:spcAft>
              <a:buNone/>
            </a:pPr>
            <a:r>
              <a:rPr lang="tr-TR" sz="1200" kern="100" dirty="0">
                <a:effectLst/>
                <a:latin typeface="Calibri" panose="020F0502020204030204" pitchFamily="34" charset="0"/>
                <a:ea typeface="Calibri" panose="020F0502020204030204" pitchFamily="34" charset="0"/>
                <a:cs typeface="Times New Roman" panose="02020603050405020304" pitchFamily="18" charset="0"/>
              </a:rPr>
              <a:t>-Tesis içerisinde çocukların gelişimine katkıda bulunan, düşünce ve isteklerini, duygularını rahatça ifade edebilecekleri, kendilerini özgür ve rahat hissedecekleri ortamlar ve imkânlar sunmak,</a:t>
            </a:r>
          </a:p>
          <a:p>
            <a:pPr algn="just">
              <a:spcAft>
                <a:spcPts val="800"/>
              </a:spcAft>
              <a:buNone/>
            </a:pPr>
            <a:r>
              <a:rPr lang="tr-TR" sz="1200" kern="100" dirty="0">
                <a:effectLst/>
                <a:latin typeface="Calibri" panose="020F0502020204030204" pitchFamily="34" charset="0"/>
                <a:ea typeface="Calibri" panose="020F0502020204030204" pitchFamily="34" charset="0"/>
                <a:cs typeface="Times New Roman" panose="02020603050405020304" pitchFamily="18" charset="0"/>
              </a:rPr>
              <a:t>-Tüm personelimize savunmasız grupların korunması ve çocuk hakları konularında bilgi sahibi olmasını sağlamak için düzenli eğitimler vermek ve sürekli gelişimlerini sağlamak amaçlarımızdandır.</a:t>
            </a:r>
          </a:p>
          <a:p>
            <a:pPr algn="just">
              <a:spcAft>
                <a:spcPts val="800"/>
              </a:spcAft>
              <a:buNone/>
            </a:pPr>
            <a:r>
              <a:rPr lang="tr-TR" sz="1200" kern="100" dirty="0">
                <a:effectLst/>
                <a:latin typeface="Calibri" panose="020F0502020204030204" pitchFamily="34" charset="0"/>
                <a:ea typeface="Calibri" panose="020F0502020204030204" pitchFamily="34" charset="0"/>
                <a:cs typeface="Times New Roman" panose="02020603050405020304" pitchFamily="18" charset="0"/>
              </a:rPr>
              <a:t>-Birleşmiş Milletler Çocuk Hakları Sözleşmesi ile Anayasamızda yer alan Sosyal Devlet anlayışı çerçevesinde gerekli yasal ve idari önlemleri almak, gerekli tüm koşulları iyileştirmek ve çocukları hayata daha etkin ve mutlu katılımlarının sağlanmasına destek olmaktayız.</a:t>
            </a:r>
          </a:p>
          <a:p>
            <a:pPr algn="just">
              <a:spcAft>
                <a:spcPts val="800"/>
              </a:spcAft>
            </a:pPr>
            <a:r>
              <a:rPr lang="tr-TR" sz="1200" kern="100" dirty="0">
                <a:effectLst/>
                <a:latin typeface="Calibri" panose="020F0502020204030204" pitchFamily="34" charset="0"/>
                <a:ea typeface="Calibri" panose="020F0502020204030204" pitchFamily="34" charset="0"/>
                <a:cs typeface="Times New Roman" panose="02020603050405020304" pitchFamily="18" charset="0"/>
              </a:rPr>
              <a:t>Çocukların katıldıkları aktivitelerde yetişkin gözetimi altında olduklarından emin olarak çocuklar ile ilgili şüpheli eylemlere şahit olduğumuzda öncelikle otel yönetimine bilgi vermek ve gerekli görüldüğü durumlarda kolluk kuvvetlerini bilgilendirmekteyiz.</a:t>
            </a:r>
          </a:p>
          <a:p>
            <a:pPr marL="0" indent="0">
              <a:buNone/>
            </a:pPr>
            <a:endParaRPr lang="tr-TR" sz="1200" dirty="0">
              <a:latin typeface="Calibri"/>
            </a:endParaRPr>
          </a:p>
        </p:txBody>
      </p:sp>
    </p:spTree>
    <p:extLst>
      <p:ext uri="{BB962C8B-B14F-4D97-AF65-F5344CB8AC3E}">
        <p14:creationId xmlns:p14="http://schemas.microsoft.com/office/powerpoint/2010/main" val="23867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2770496"/>
            <a:ext cx="11029616" cy="968991"/>
          </a:xfrm>
        </p:spPr>
        <p:txBody>
          <a:bodyPr>
            <a:normAutofit/>
          </a:bodyPr>
          <a:lstStyle/>
          <a:p>
            <a:pPr algn="ctr"/>
            <a:r>
              <a:rPr lang="tr-TR" sz="3600" dirty="0">
                <a:solidFill>
                  <a:schemeClr val="accent2"/>
                </a:solidFill>
              </a:rPr>
              <a:t>belgelerimiz</a:t>
            </a:r>
          </a:p>
        </p:txBody>
      </p:sp>
    </p:spTree>
    <p:extLst>
      <p:ext uri="{BB962C8B-B14F-4D97-AF65-F5344CB8AC3E}">
        <p14:creationId xmlns:p14="http://schemas.microsoft.com/office/powerpoint/2010/main" val="159916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4EA10B7-1788-2C4B-B439-CD3669BC55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7574" y="668216"/>
            <a:ext cx="4305226" cy="5926016"/>
          </a:xfrm>
          <a:prstGeom prst="rect">
            <a:avLst/>
          </a:prstGeom>
        </p:spPr>
      </p:pic>
    </p:spTree>
    <p:extLst>
      <p:ext uri="{BB962C8B-B14F-4D97-AF65-F5344CB8AC3E}">
        <p14:creationId xmlns:p14="http://schemas.microsoft.com/office/powerpoint/2010/main" val="79639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773939B-06FF-9332-56CB-03F60C47F2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162" y="650630"/>
            <a:ext cx="4279675" cy="5890846"/>
          </a:xfrm>
          <a:prstGeom prst="rect">
            <a:avLst/>
          </a:prstGeom>
        </p:spPr>
      </p:pic>
    </p:spTree>
    <p:extLst>
      <p:ext uri="{BB962C8B-B14F-4D97-AF65-F5344CB8AC3E}">
        <p14:creationId xmlns:p14="http://schemas.microsoft.com/office/powerpoint/2010/main" val="167814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8DD047D-1788-B568-5BE8-899BD1A822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141" y="654423"/>
            <a:ext cx="4428718" cy="6096000"/>
          </a:xfrm>
          <a:prstGeom prst="rect">
            <a:avLst/>
          </a:prstGeom>
        </p:spPr>
      </p:pic>
    </p:spTree>
    <p:extLst>
      <p:ext uri="{BB962C8B-B14F-4D97-AF65-F5344CB8AC3E}">
        <p14:creationId xmlns:p14="http://schemas.microsoft.com/office/powerpoint/2010/main" val="145101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149DAD2-77B8-3F7D-DA2A-98578A20A3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456930" y="-502025"/>
            <a:ext cx="4982308" cy="8579224"/>
          </a:xfrm>
          <a:prstGeom prst="rect">
            <a:avLst/>
          </a:prstGeom>
        </p:spPr>
      </p:pic>
    </p:spTree>
    <p:extLst>
      <p:ext uri="{BB962C8B-B14F-4D97-AF65-F5344CB8AC3E}">
        <p14:creationId xmlns:p14="http://schemas.microsoft.com/office/powerpoint/2010/main" val="101002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EA15868-E6C2-B457-1BDD-E260FD814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012" y="735106"/>
            <a:ext cx="8311305" cy="5875054"/>
          </a:xfrm>
          <a:prstGeom prst="rect">
            <a:avLst/>
          </a:prstGeom>
        </p:spPr>
      </p:pic>
    </p:spTree>
    <p:extLst>
      <p:ext uri="{BB962C8B-B14F-4D97-AF65-F5344CB8AC3E}">
        <p14:creationId xmlns:p14="http://schemas.microsoft.com/office/powerpoint/2010/main" val="233152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358A892-EB8E-DC2F-1F65-6C29C319F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2141" y="672352"/>
            <a:ext cx="6606988" cy="5970495"/>
          </a:xfrm>
          <a:prstGeom prst="rect">
            <a:avLst/>
          </a:prstGeom>
        </p:spPr>
      </p:pic>
    </p:spTree>
    <p:extLst>
      <p:ext uri="{BB962C8B-B14F-4D97-AF65-F5344CB8AC3E}">
        <p14:creationId xmlns:p14="http://schemas.microsoft.com/office/powerpoint/2010/main" val="240427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37927" y="2090057"/>
            <a:ext cx="6643396" cy="2220686"/>
          </a:xfrm>
        </p:spPr>
        <p:txBody>
          <a:bodyPr>
            <a:normAutofit/>
          </a:bodyPr>
          <a:lstStyle/>
          <a:p>
            <a:pPr algn="ctr"/>
            <a:r>
              <a:rPr lang="tr-TR" sz="3600" dirty="0">
                <a:solidFill>
                  <a:schemeClr val="accent6">
                    <a:lumMod val="50000"/>
                  </a:schemeClr>
                </a:solidFill>
              </a:rPr>
              <a:t>Müşteri memnuniyetini ön planda tutan bir Turizm Yatırım Şirketi olarak faaliyetlerimizi sürdürmekteyiz.</a:t>
            </a:r>
          </a:p>
        </p:txBody>
      </p:sp>
    </p:spTree>
    <p:extLst>
      <p:ext uri="{BB962C8B-B14F-4D97-AF65-F5344CB8AC3E}">
        <p14:creationId xmlns:p14="http://schemas.microsoft.com/office/powerpoint/2010/main" val="81243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C2E9CC8-D1A9-1052-7E90-B594175FD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604846" y="0"/>
            <a:ext cx="4982308" cy="6858000"/>
          </a:xfrm>
          <a:prstGeom prst="rect">
            <a:avLst/>
          </a:prstGeom>
        </p:spPr>
      </p:pic>
    </p:spTree>
    <p:extLst>
      <p:ext uri="{BB962C8B-B14F-4D97-AF65-F5344CB8AC3E}">
        <p14:creationId xmlns:p14="http://schemas.microsoft.com/office/powerpoint/2010/main" val="227154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869" y="2369976"/>
            <a:ext cx="11157641" cy="1772816"/>
          </a:xfrm>
        </p:spPr>
        <p:txBody>
          <a:bodyPr>
            <a:normAutofit/>
          </a:bodyPr>
          <a:lstStyle/>
          <a:p>
            <a:pPr algn="ctr"/>
            <a:r>
              <a:rPr lang="tr-TR" sz="4400" dirty="0">
                <a:solidFill>
                  <a:schemeClr val="accent6">
                    <a:lumMod val="50000"/>
                  </a:schemeClr>
                </a:solidFill>
              </a:rPr>
              <a:t>İNSAN KAYNAKLARI </a:t>
            </a:r>
            <a:br>
              <a:rPr lang="tr-TR" sz="4400" dirty="0">
                <a:solidFill>
                  <a:schemeClr val="accent6">
                    <a:lumMod val="50000"/>
                  </a:schemeClr>
                </a:solidFill>
              </a:rPr>
            </a:br>
            <a:r>
              <a:rPr lang="tr-TR" sz="4400" dirty="0">
                <a:solidFill>
                  <a:schemeClr val="accent6">
                    <a:lumMod val="50000"/>
                  </a:schemeClr>
                </a:solidFill>
              </a:rPr>
              <a:t>VE EĞİTİM</a:t>
            </a:r>
          </a:p>
        </p:txBody>
      </p:sp>
    </p:spTree>
    <p:extLst>
      <p:ext uri="{BB962C8B-B14F-4D97-AF65-F5344CB8AC3E}">
        <p14:creationId xmlns:p14="http://schemas.microsoft.com/office/powerpoint/2010/main" val="386936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2">
            <a:extLst>
              <a:ext uri="{FF2B5EF4-FFF2-40B4-BE49-F238E27FC236}">
                <a16:creationId xmlns:a16="http://schemas.microsoft.com/office/drawing/2014/main" id="{BC4E7D50-C821-CBC0-82AC-0D7879DA9EFD}"/>
              </a:ext>
            </a:extLst>
          </p:cNvPr>
          <p:cNvGraphicFramePr>
            <a:graphicFrameLocks noGrp="1"/>
          </p:cNvGraphicFramePr>
          <p:nvPr>
            <p:ph idx="1"/>
            <p:extLst>
              <p:ext uri="{D42A27DB-BD31-4B8C-83A1-F6EECF244321}">
                <p14:modId xmlns:p14="http://schemas.microsoft.com/office/powerpoint/2010/main" val="1457862426"/>
              </p:ext>
            </p:extLst>
          </p:nvPr>
        </p:nvGraphicFramePr>
        <p:xfrm>
          <a:off x="581025" y="1791478"/>
          <a:ext cx="11029950" cy="475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902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EBD1A7E1-5A80-C9F0-6CC9-8C803FC026BA}"/>
              </a:ext>
            </a:extLst>
          </p:cNvPr>
          <p:cNvGraphicFramePr>
            <a:graphicFrameLocks noGrp="1"/>
          </p:cNvGraphicFramePr>
          <p:nvPr>
            <p:ph idx="1"/>
            <p:extLst>
              <p:ext uri="{D42A27DB-BD31-4B8C-83A1-F6EECF244321}">
                <p14:modId xmlns:p14="http://schemas.microsoft.com/office/powerpoint/2010/main" val="2652588604"/>
              </p:ext>
            </p:extLst>
          </p:nvPr>
        </p:nvGraphicFramePr>
        <p:xfrm>
          <a:off x="581025" y="1978090"/>
          <a:ext cx="11029950" cy="3881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727788" y="615820"/>
            <a:ext cx="10524929" cy="954107"/>
          </a:xfrm>
          <a:prstGeom prst="rect">
            <a:avLst/>
          </a:prstGeom>
        </p:spPr>
        <p:txBody>
          <a:bodyPr wrap="square">
            <a:spAutoFit/>
          </a:bodyPr>
          <a:lstStyle/>
          <a:p>
            <a:r>
              <a:rPr lang="tr-TR" sz="2800" b="1" dirty="0">
                <a:solidFill>
                  <a:schemeClr val="bg1"/>
                </a:solidFill>
              </a:rPr>
              <a:t>Çalışanlarımıza vereceğimiz çevre ve sürdürülebilirlik eğitimleri;</a:t>
            </a:r>
            <a:endParaRPr lang="tr-TR" sz="2800" dirty="0">
              <a:solidFill>
                <a:schemeClr val="bg1"/>
              </a:solidFill>
            </a:endParaRPr>
          </a:p>
        </p:txBody>
      </p:sp>
    </p:spTree>
    <p:extLst>
      <p:ext uri="{BB962C8B-B14F-4D97-AF65-F5344CB8AC3E}">
        <p14:creationId xmlns:p14="http://schemas.microsoft.com/office/powerpoint/2010/main" val="190670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4400" y="671804"/>
            <a:ext cx="7164034" cy="584775"/>
          </a:xfrm>
          <a:prstGeom prst="rect">
            <a:avLst/>
          </a:prstGeom>
        </p:spPr>
        <p:txBody>
          <a:bodyPr wrap="square">
            <a:spAutoFit/>
          </a:bodyPr>
          <a:lstStyle/>
          <a:p>
            <a:r>
              <a:rPr lang="tr-TR" sz="3200" b="1" dirty="0">
                <a:solidFill>
                  <a:schemeClr val="accent5"/>
                </a:solidFill>
              </a:rPr>
              <a:t>Çalışanlarımıza sunulan yan haklar</a:t>
            </a:r>
            <a:r>
              <a:rPr lang="tr-TR" b="1" dirty="0">
                <a:solidFill>
                  <a:schemeClr val="accent5"/>
                </a:solidFill>
              </a:rPr>
              <a:t>;</a:t>
            </a:r>
            <a:endParaRPr lang="tr-TR" dirty="0"/>
          </a:p>
        </p:txBody>
      </p:sp>
      <p:graphicFrame>
        <p:nvGraphicFramePr>
          <p:cNvPr id="8" name="İçerik Yer Tutucusu 2">
            <a:extLst>
              <a:ext uri="{FF2B5EF4-FFF2-40B4-BE49-F238E27FC236}">
                <a16:creationId xmlns:a16="http://schemas.microsoft.com/office/drawing/2014/main" id="{7C7287DD-AFD2-9FA0-D682-975166E727AC}"/>
              </a:ext>
            </a:extLst>
          </p:cNvPr>
          <p:cNvGraphicFramePr>
            <a:graphicFrameLocks noGrp="1"/>
          </p:cNvGraphicFramePr>
          <p:nvPr>
            <p:ph idx="1"/>
            <p:extLst>
              <p:ext uri="{D42A27DB-BD31-4B8C-83A1-F6EECF244321}">
                <p14:modId xmlns:p14="http://schemas.microsoft.com/office/powerpoint/2010/main" val="949814708"/>
              </p:ext>
            </p:extLst>
          </p:nvPr>
        </p:nvGraphicFramePr>
        <p:xfrm>
          <a:off x="581025" y="1891553"/>
          <a:ext cx="11029950" cy="396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636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5764" y="1858613"/>
            <a:ext cx="10058400" cy="4023360"/>
          </a:xfrm>
        </p:spPr>
        <p:txBody>
          <a:bodyPr>
            <a:normAutofit/>
          </a:bodyPr>
          <a:lstStyle/>
          <a:p>
            <a:r>
              <a:rPr lang="tr-TR" sz="1600" dirty="0"/>
              <a:t>Çalışanlarımız için hazırlanmış olan lojmanlarımız merkezi konumda olup;</a:t>
            </a:r>
          </a:p>
          <a:p>
            <a:pPr>
              <a:buFont typeface="Wingdings" panose="05000000000000000000" pitchFamily="2" charset="2"/>
              <a:buChar char="§"/>
            </a:pPr>
            <a:r>
              <a:rPr lang="tr-TR" sz="1600" dirty="0"/>
              <a:t>Her odada internet erişimi, televizyon ve klima,</a:t>
            </a:r>
          </a:p>
          <a:p>
            <a:pPr>
              <a:buFont typeface="Wingdings" panose="05000000000000000000" pitchFamily="2" charset="2"/>
              <a:buChar char="§"/>
            </a:pPr>
            <a:r>
              <a:rPr lang="tr-TR" sz="1600" dirty="0"/>
              <a:t>24 saat sıcak su,</a:t>
            </a:r>
          </a:p>
          <a:p>
            <a:pPr>
              <a:buFont typeface="Wingdings" panose="05000000000000000000" pitchFamily="2" charset="2"/>
              <a:buChar char="§"/>
            </a:pPr>
            <a:r>
              <a:rPr lang="tr-TR" sz="1600" dirty="0"/>
              <a:t>Sınırsız çay ve kahve erişimi,</a:t>
            </a:r>
          </a:p>
          <a:p>
            <a:pPr>
              <a:buFont typeface="Wingdings" panose="05000000000000000000" pitchFamily="2" charset="2"/>
              <a:buChar char="§"/>
            </a:pPr>
            <a:r>
              <a:rPr lang="tr-TR" sz="1600" dirty="0"/>
              <a:t>Çamaşır yıkama hizmeti,</a:t>
            </a:r>
          </a:p>
          <a:p>
            <a:pPr>
              <a:buFont typeface="Wingdings" panose="05000000000000000000" pitchFamily="2" charset="2"/>
              <a:buChar char="§"/>
            </a:pPr>
            <a:r>
              <a:rPr lang="tr-TR" sz="1600" dirty="0"/>
              <a:t>Oda temizlik hizmeti mevcuttur.</a:t>
            </a:r>
          </a:p>
          <a:p>
            <a:pPr>
              <a:buFont typeface="Wingdings" panose="05000000000000000000" pitchFamily="2" charset="2"/>
              <a:buChar char="§"/>
            </a:pPr>
            <a:r>
              <a:rPr lang="tr-TR" sz="1600" dirty="0"/>
              <a:t>Dış lojmanımız da odada konaklayan kişi sayısı kapasitelidir,</a:t>
            </a:r>
          </a:p>
        </p:txBody>
      </p:sp>
      <p:sp>
        <p:nvSpPr>
          <p:cNvPr id="2" name="Metin kutusu 1"/>
          <p:cNvSpPr txBox="1"/>
          <p:nvPr/>
        </p:nvSpPr>
        <p:spPr>
          <a:xfrm>
            <a:off x="1045764" y="1199403"/>
            <a:ext cx="5277763" cy="892552"/>
          </a:xfrm>
          <a:prstGeom prst="rect">
            <a:avLst/>
          </a:prstGeom>
          <a:noFill/>
        </p:spPr>
        <p:txBody>
          <a:bodyPr wrap="square" rtlCol="0">
            <a:spAutoFit/>
          </a:bodyPr>
          <a:lstStyle/>
          <a:p>
            <a:r>
              <a:rPr lang="tr-TR" sz="2400" dirty="0">
                <a:solidFill>
                  <a:schemeClr val="bg1"/>
                </a:solidFill>
              </a:rPr>
              <a:t>ÇALIŞAN ALANLARI/LOJMANLAR</a:t>
            </a:r>
          </a:p>
          <a:p>
            <a:endParaRPr lang="tr-TR" sz="2800" dirty="0"/>
          </a:p>
        </p:txBody>
      </p:sp>
    </p:spTree>
    <p:extLst>
      <p:ext uri="{BB962C8B-B14F-4D97-AF65-F5344CB8AC3E}">
        <p14:creationId xmlns:p14="http://schemas.microsoft.com/office/powerpoint/2010/main" val="297322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995855" y="1005104"/>
            <a:ext cx="5097780" cy="39106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tr-TR" sz="2400" b="1" dirty="0">
                <a:solidFill>
                  <a:schemeClr val="accent1"/>
                </a:solidFill>
                <a:ea typeface="+mn-lt"/>
                <a:cs typeface="+mn-lt"/>
              </a:rPr>
              <a:t>İşe Alım Süreci;</a:t>
            </a:r>
            <a:endParaRPr lang="en-US" sz="2400" dirty="0">
              <a:solidFill>
                <a:schemeClr val="accent1"/>
              </a:solidFill>
              <a:cs typeface="Calibri" panose="020F0502020204030204"/>
            </a:endParaRPr>
          </a:p>
          <a:p>
            <a:pPr marL="0" indent="0" algn="ctr">
              <a:buFont typeface="Wingdings 2" panose="05020102010507070707" pitchFamily="18" charset="2"/>
              <a:buNone/>
            </a:pPr>
            <a:r>
              <a:rPr lang="tr-TR" sz="2400" dirty="0">
                <a:solidFill>
                  <a:schemeClr val="accent1"/>
                </a:solidFill>
              </a:rPr>
              <a:t>İşletmemizde İnsan Kaynakları Departmanının çizmiş olduğu çerçeve doğrultusun da işe alım işlemleri yapılmaktadır. İşe alımlarda adil, objektif, dürüst, güçlü iletişim, kendine güvenen, pozitif, çözüm odaklı kişiler seçilir.</a:t>
            </a:r>
            <a:endParaRPr lang="en-US" sz="2400" dirty="0">
              <a:solidFill>
                <a:schemeClr val="accent1"/>
              </a:solidFill>
              <a:cs typeface="Calibri" panose="020F0502020204030204"/>
            </a:endParaRPr>
          </a:p>
          <a:p>
            <a:endParaRPr lang="en-US" sz="2400" dirty="0">
              <a:solidFill>
                <a:srgbClr val="FFFFFF"/>
              </a:solidFill>
            </a:endParaRPr>
          </a:p>
        </p:txBody>
      </p:sp>
      <p:sp>
        <p:nvSpPr>
          <p:cNvPr id="3" name="İçerik Yer Tutucusu 5"/>
          <p:cNvSpPr txBox="1">
            <a:spLocks/>
          </p:cNvSpPr>
          <p:nvPr/>
        </p:nvSpPr>
        <p:spPr>
          <a:xfrm>
            <a:off x="6400537" y="1005104"/>
            <a:ext cx="5097780" cy="3910618"/>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tr-TR" sz="2400" b="1" dirty="0">
                <a:solidFill>
                  <a:schemeClr val="accent1"/>
                </a:solidFill>
                <a:ea typeface="+mn-lt"/>
                <a:cs typeface="+mn-lt"/>
              </a:rPr>
              <a:t>Adil Ücretlendirme;</a:t>
            </a:r>
            <a:endParaRPr lang="en-US" sz="2400" dirty="0">
              <a:solidFill>
                <a:schemeClr val="accent1"/>
              </a:solidFill>
              <a:cs typeface="Calibri" panose="020F0502020204030204"/>
            </a:endParaRPr>
          </a:p>
          <a:p>
            <a:pPr marL="0" indent="0" algn="ctr">
              <a:buFont typeface="Wingdings 2" panose="05020102010507070707" pitchFamily="18" charset="2"/>
              <a:buNone/>
            </a:pPr>
            <a:r>
              <a:rPr lang="tr-TR" sz="2400" dirty="0">
                <a:solidFill>
                  <a:schemeClr val="accent1"/>
                </a:solidFill>
              </a:rPr>
              <a:t>Çalışanlarımız tesislerimizde işe başlamadan önce alacakları ücret, çalışma şartları, çalışma saatleri, ücretlerini ne zaman alacakları gibi konularda bilgilendirilirler.</a:t>
            </a:r>
            <a:endParaRPr lang="en-US" sz="2400" dirty="0">
              <a:solidFill>
                <a:schemeClr val="accent1"/>
              </a:solidFill>
              <a:cs typeface="Calibri" panose="020F0502020204030204"/>
            </a:endParaRPr>
          </a:p>
        </p:txBody>
      </p:sp>
    </p:spTree>
    <p:extLst>
      <p:ext uri="{BB962C8B-B14F-4D97-AF65-F5344CB8AC3E}">
        <p14:creationId xmlns:p14="http://schemas.microsoft.com/office/powerpoint/2010/main" val="344972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217" y="2866030"/>
            <a:ext cx="10455117" cy="982639"/>
          </a:xfrm>
        </p:spPr>
        <p:txBody>
          <a:bodyPr>
            <a:normAutofit/>
          </a:bodyPr>
          <a:lstStyle/>
          <a:p>
            <a:pPr algn="ctr"/>
            <a:r>
              <a:rPr lang="tr-TR" sz="5400" dirty="0">
                <a:solidFill>
                  <a:schemeClr val="accent1"/>
                </a:solidFill>
              </a:rPr>
              <a:t>çevre</a:t>
            </a:r>
          </a:p>
        </p:txBody>
      </p:sp>
    </p:spTree>
    <p:extLst>
      <p:ext uri="{BB962C8B-B14F-4D97-AF65-F5344CB8AC3E}">
        <p14:creationId xmlns:p14="http://schemas.microsoft.com/office/powerpoint/2010/main" val="4244234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217" y="746450"/>
            <a:ext cx="11029616" cy="951721"/>
          </a:xfrm>
        </p:spPr>
        <p:txBody>
          <a:bodyPr>
            <a:normAutofit/>
          </a:bodyPr>
          <a:lstStyle/>
          <a:p>
            <a:pPr algn="ctr"/>
            <a:r>
              <a:rPr lang="tr-TR" sz="3600" b="1" dirty="0"/>
              <a:t>Çevre Yaklaşımımız</a:t>
            </a:r>
            <a:endParaRPr lang="tr-TR" sz="3600" dirty="0"/>
          </a:p>
        </p:txBody>
      </p:sp>
      <p:sp>
        <p:nvSpPr>
          <p:cNvPr id="3" name="İçerik Yer Tutucusu 3"/>
          <p:cNvSpPr txBox="1">
            <a:spLocks/>
          </p:cNvSpPr>
          <p:nvPr/>
        </p:nvSpPr>
        <p:spPr>
          <a:xfrm>
            <a:off x="613217" y="2761861"/>
            <a:ext cx="10399557" cy="3025085"/>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tr-TR" sz="2400" dirty="0"/>
              <a:t>THE LUMOS DELUXE HOTEL olarak çevreyi korur, kirlenmesini önler, çevreye olan olumsuz etkilerimizi azaltmayı hedeflemekteyiz.</a:t>
            </a:r>
            <a:endParaRPr lang="en-US" sz="2400" dirty="0"/>
          </a:p>
          <a:p>
            <a:endParaRPr lang="en-US" dirty="0"/>
          </a:p>
        </p:txBody>
      </p:sp>
    </p:spTree>
    <p:extLst>
      <p:ext uri="{BB962C8B-B14F-4D97-AF65-F5344CB8AC3E}">
        <p14:creationId xmlns:p14="http://schemas.microsoft.com/office/powerpoint/2010/main" val="314598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524741" y="620392"/>
            <a:ext cx="3808268" cy="55046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6000" b="1" dirty="0">
              <a:solidFill>
                <a:schemeClr val="accent1"/>
              </a:solidFill>
            </a:endParaRPr>
          </a:p>
          <a:p>
            <a:pPr algn="ctr"/>
            <a:endParaRPr lang="tr-TR" sz="6000" b="1" dirty="0">
              <a:solidFill>
                <a:schemeClr val="accent1"/>
              </a:solidFill>
            </a:endParaRPr>
          </a:p>
          <a:p>
            <a:pPr algn="ctr"/>
            <a:r>
              <a:rPr lang="tr-TR" sz="4800" b="1" dirty="0">
                <a:solidFill>
                  <a:schemeClr val="accent1"/>
                </a:solidFill>
              </a:rPr>
              <a:t>Çevre Dostu </a:t>
            </a:r>
            <a:br>
              <a:rPr lang="en-US" sz="6000" b="1" dirty="0">
                <a:solidFill>
                  <a:schemeClr val="accent1"/>
                </a:solidFill>
              </a:rPr>
            </a:br>
            <a:endParaRPr lang="en-US" sz="6000" dirty="0">
              <a:solidFill>
                <a:schemeClr val="accent1"/>
              </a:solidFill>
              <a:ea typeface="Calibri Light" panose="020F0302020204030204"/>
              <a:cs typeface="Calibri Light" panose="020F0302020204030204"/>
            </a:endParaRPr>
          </a:p>
        </p:txBody>
      </p:sp>
      <p:graphicFrame>
        <p:nvGraphicFramePr>
          <p:cNvPr id="3" name="İçerik Yer Tutucusu 2">
            <a:extLst>
              <a:ext uri="{FF2B5EF4-FFF2-40B4-BE49-F238E27FC236}">
                <a16:creationId xmlns:a16="http://schemas.microsoft.com/office/drawing/2014/main" id="{4E65DDD7-7F3A-6D08-9D85-BB1E9FFB7823}"/>
              </a:ext>
            </a:extLst>
          </p:cNvPr>
          <p:cNvGraphicFramePr>
            <a:graphicFrameLocks/>
          </p:cNvGraphicFramePr>
          <p:nvPr>
            <p:extLst>
              <p:ext uri="{D42A27DB-BD31-4B8C-83A1-F6EECF244321}">
                <p14:modId xmlns:p14="http://schemas.microsoft.com/office/powerpoint/2010/main" val="197142762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88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978794"/>
            <a:ext cx="10058400" cy="771445"/>
          </a:xfrm>
        </p:spPr>
        <p:txBody>
          <a:bodyPr>
            <a:normAutofit/>
          </a:bodyPr>
          <a:lstStyle/>
          <a:p>
            <a:r>
              <a:rPr lang="tr-TR" sz="2800" b="1" dirty="0"/>
              <a:t>ÖZET</a:t>
            </a:r>
          </a:p>
        </p:txBody>
      </p:sp>
      <p:sp>
        <p:nvSpPr>
          <p:cNvPr id="3" name="İçerik Yer Tutucusu 2"/>
          <p:cNvSpPr>
            <a:spLocks noGrp="1"/>
          </p:cNvSpPr>
          <p:nvPr>
            <p:ph idx="1"/>
          </p:nvPr>
        </p:nvSpPr>
        <p:spPr/>
        <p:txBody>
          <a:bodyPr/>
          <a:lstStyle/>
          <a:p>
            <a:r>
              <a:rPr lang="tr-TR" sz="2400" b="1" dirty="0">
                <a:solidFill>
                  <a:schemeClr val="accent1">
                    <a:lumMod val="50000"/>
                  </a:schemeClr>
                </a:solidFill>
              </a:rPr>
              <a:t>Sürdürülebilirlik;</a:t>
            </a:r>
          </a:p>
          <a:p>
            <a:pPr marL="0" indent="0">
              <a:buNone/>
            </a:pPr>
            <a:r>
              <a:rPr lang="tr-TR" dirty="0"/>
              <a:t>Çevre değerlerinin ve doğal kaynakların savurganlığa yol açmayacak biçimde akılcı yöntemlerle, bugünkü ve gelecek kuşakların hak ve yararları da göz önünde bulundurularak kullanılması ve ekonomide kontrollü büyümenin sağlanabilmesi adına yapılan tüm çalışmaları kapsar. Sürdürülebilir kalkınma, gelecek nesillerin de kendi kalkınma ihtiyaçlarını giderme yetilerini riske atmadan günümüz için kalkınmanın sağlanabilmesidir. Sürdürülebilir kalkınmanın sosyal, ekonomik, ekolojik ve kültürel boyutlarının her birindeki sorumluluklarımızın farkında olarak </a:t>
            </a:r>
            <a:r>
              <a:rPr lang="tr-TR" dirty="0" err="1"/>
              <a:t>The</a:t>
            </a:r>
            <a:r>
              <a:rPr lang="tr-TR" dirty="0"/>
              <a:t> Lumos Deluxe </a:t>
            </a:r>
            <a:r>
              <a:rPr lang="tr-TR" dirty="0" err="1"/>
              <a:t>Resort</a:t>
            </a:r>
            <a:r>
              <a:rPr lang="tr-TR" dirty="0"/>
              <a:t> Hotel adına daha iyi bir dünya için çalışıyoruz. En iyi kalitede hizmet ve %100 misafir memnuniyeti hedefimizden taviz vermeden tüm tüketimlerin kontrol altına alınmasını, ekonomiye ve doğal kaynaklara yönelik oluşabilecek zararın en aza indirilmesini hedefliyoruz. </a:t>
            </a:r>
          </a:p>
        </p:txBody>
      </p:sp>
    </p:spTree>
    <p:extLst>
      <p:ext uri="{BB962C8B-B14F-4D97-AF65-F5344CB8AC3E}">
        <p14:creationId xmlns:p14="http://schemas.microsoft.com/office/powerpoint/2010/main" val="425581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t>DOĞAL HAYATI KORUMA</a:t>
            </a:r>
          </a:p>
        </p:txBody>
      </p:sp>
      <p:sp>
        <p:nvSpPr>
          <p:cNvPr id="3" name="İçerik Yer Tutucusu 2"/>
          <p:cNvSpPr>
            <a:spLocks noGrp="1"/>
          </p:cNvSpPr>
          <p:nvPr>
            <p:ph idx="1"/>
          </p:nvPr>
        </p:nvSpPr>
        <p:spPr>
          <a:xfrm>
            <a:off x="581192" y="2073501"/>
            <a:ext cx="11029615" cy="2048124"/>
          </a:xfrm>
        </p:spPr>
        <p:txBody>
          <a:bodyPr/>
          <a:lstStyle/>
          <a:p>
            <a:r>
              <a:rPr lang="tr-TR" dirty="0"/>
              <a:t>Deniz suyunun temizliği hem doğal yaşamı koruma hem de sürdürülebilir turizm kapsamında en büyük öncelik verdiğimiz konuların başında gelmektedir. Bu kapsamda plajda yeterli sayıda çöp kutusu, atık konteynırı bulunduruyor, düzenli olarak boşaltıyor ve temiz tutuyoruz. Sahillerimizin daha temiz olabilmesi için plaj görevlilerimize eğitimler veriyor, plajların temizliğini kontrol ediyoruz. Kendi tesislerimizde düzenli mıntıka temizliği yapıyoruz.  Tesisimiz, çevre standartlarını karşılayan plaj ve marinalara verilen uluslararası bir çevre ödülü olan Mavi Bayrağa sahiptir.</a:t>
            </a:r>
          </a:p>
        </p:txBody>
      </p:sp>
    </p:spTree>
    <p:extLst>
      <p:ext uri="{BB962C8B-B14F-4D97-AF65-F5344CB8AC3E}">
        <p14:creationId xmlns:p14="http://schemas.microsoft.com/office/powerpoint/2010/main" val="4103062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317241" y="620392"/>
            <a:ext cx="4814596" cy="55046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6000" b="1" dirty="0">
              <a:solidFill>
                <a:schemeClr val="accent1"/>
              </a:solidFill>
            </a:endParaRPr>
          </a:p>
          <a:p>
            <a:pPr algn="ctr"/>
            <a:endParaRPr lang="tr-TR" sz="6000" b="1" dirty="0">
              <a:solidFill>
                <a:schemeClr val="accent1"/>
              </a:solidFill>
            </a:endParaRPr>
          </a:p>
          <a:p>
            <a:pPr algn="ctr"/>
            <a:r>
              <a:rPr lang="tr-TR" sz="4000" b="1" dirty="0" err="1">
                <a:solidFill>
                  <a:schemeClr val="accent1"/>
                </a:solidFill>
              </a:rPr>
              <a:t>biyoçeşitlilik</a:t>
            </a:r>
            <a:br>
              <a:rPr lang="en-US" sz="6000" b="1" dirty="0">
                <a:solidFill>
                  <a:schemeClr val="accent1"/>
                </a:solidFill>
              </a:rPr>
            </a:br>
            <a:endParaRPr lang="en-US" sz="6000" dirty="0">
              <a:solidFill>
                <a:schemeClr val="accent1"/>
              </a:solidFill>
              <a:ea typeface="Calibri Light" panose="020F0302020204030204"/>
              <a:cs typeface="Calibri Light" panose="020F0302020204030204"/>
            </a:endParaRPr>
          </a:p>
        </p:txBody>
      </p:sp>
      <p:sp>
        <p:nvSpPr>
          <p:cNvPr id="4" name="İçerik Yer Tutucusu 2"/>
          <p:cNvSpPr txBox="1">
            <a:spLocks/>
          </p:cNvSpPr>
          <p:nvPr/>
        </p:nvSpPr>
        <p:spPr>
          <a:xfrm>
            <a:off x="4976030" y="963507"/>
            <a:ext cx="6250940" cy="2304627"/>
          </a:xfrm>
          <a:prstGeom prst="rect">
            <a:avLst/>
          </a:prstGeom>
          <a:solidFill>
            <a:schemeClr val="accent5">
              <a:lumMod val="20000"/>
              <a:lumOff val="80000"/>
            </a:schemeClr>
          </a:solidFill>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Font typeface="Wingdings 2" panose="05020102010507070707" pitchFamily="18" charset="2"/>
              <a:buNone/>
            </a:pPr>
            <a:r>
              <a:rPr lang="en-US" sz="2000" dirty="0" err="1"/>
              <a:t>Biyoçeşitlilik</a:t>
            </a:r>
            <a:r>
              <a:rPr lang="en-US" sz="2000" dirty="0"/>
              <a:t>, </a:t>
            </a:r>
            <a:r>
              <a:rPr lang="en-US" sz="2000" dirty="0" err="1"/>
              <a:t>tüm</a:t>
            </a:r>
            <a:r>
              <a:rPr lang="en-US" sz="2000" dirty="0"/>
              <a:t> </a:t>
            </a:r>
            <a:r>
              <a:rPr lang="en-US" sz="2000" dirty="0" err="1"/>
              <a:t>dünyadaki</a:t>
            </a:r>
            <a:r>
              <a:rPr lang="en-US" sz="2000" dirty="0"/>
              <a:t> </a:t>
            </a:r>
            <a:r>
              <a:rPr lang="en-US" sz="2000" dirty="0" err="1"/>
              <a:t>yaşam</a:t>
            </a:r>
            <a:r>
              <a:rPr lang="en-US" sz="2000" dirty="0"/>
              <a:t> </a:t>
            </a:r>
            <a:r>
              <a:rPr lang="en-US" sz="2000" dirty="0" err="1"/>
              <a:t>formlarının</a:t>
            </a:r>
            <a:r>
              <a:rPr lang="en-US" sz="2000" dirty="0"/>
              <a:t> </a:t>
            </a:r>
            <a:r>
              <a:rPr lang="en-US" sz="2000" dirty="0" err="1"/>
              <a:t>çeşitliliğini</a:t>
            </a:r>
            <a:r>
              <a:rPr lang="en-US" sz="2000" dirty="0"/>
              <a:t> </a:t>
            </a:r>
            <a:r>
              <a:rPr lang="en-US" sz="2000" dirty="0" err="1"/>
              <a:t>ve</a:t>
            </a:r>
            <a:r>
              <a:rPr lang="en-US" sz="2000" dirty="0"/>
              <a:t> </a:t>
            </a:r>
            <a:r>
              <a:rPr lang="en-US" sz="2000" dirty="0" err="1"/>
              <a:t>bunların</a:t>
            </a:r>
            <a:r>
              <a:rPr lang="en-US" sz="2000" dirty="0"/>
              <a:t> </a:t>
            </a:r>
            <a:r>
              <a:rPr lang="en-US" sz="2000" dirty="0" err="1"/>
              <a:t>parçası</a:t>
            </a:r>
            <a:r>
              <a:rPr lang="en-US" sz="2000" dirty="0"/>
              <a:t> </a:t>
            </a:r>
            <a:r>
              <a:rPr lang="en-US" sz="2000" dirty="0" err="1"/>
              <a:t>olan</a:t>
            </a:r>
            <a:r>
              <a:rPr lang="en-US" sz="2000" dirty="0"/>
              <a:t> </a:t>
            </a:r>
            <a:r>
              <a:rPr lang="en-US" sz="2000" dirty="0" err="1"/>
              <a:t>ekolojik</a:t>
            </a:r>
            <a:r>
              <a:rPr lang="en-US" sz="2000" dirty="0"/>
              <a:t> </a:t>
            </a:r>
            <a:r>
              <a:rPr lang="en-US" sz="2000" dirty="0" err="1"/>
              <a:t>süreçleri</a:t>
            </a:r>
            <a:r>
              <a:rPr lang="en-US" sz="2000" dirty="0"/>
              <a:t> </a:t>
            </a:r>
            <a:r>
              <a:rPr lang="en-US" sz="2000" dirty="0" err="1"/>
              <a:t>ifade</a:t>
            </a:r>
            <a:r>
              <a:rPr lang="en-US" sz="2000" dirty="0"/>
              <a:t> </a:t>
            </a:r>
            <a:r>
              <a:rPr lang="en-US" sz="2000" dirty="0" err="1"/>
              <a:t>eder</a:t>
            </a:r>
            <a:r>
              <a:rPr lang="en-US" sz="2000" dirty="0"/>
              <a:t>. </a:t>
            </a:r>
            <a:r>
              <a:rPr lang="en-US" sz="2000" dirty="0" err="1"/>
              <a:t>Bitkiler</a:t>
            </a:r>
            <a:r>
              <a:rPr lang="en-US" sz="2000" dirty="0"/>
              <a:t>, </a:t>
            </a:r>
            <a:r>
              <a:rPr lang="en-US" sz="2000" dirty="0" err="1"/>
              <a:t>Hayvanlar</a:t>
            </a:r>
            <a:r>
              <a:rPr lang="en-US" sz="2000" dirty="0"/>
              <a:t>, </a:t>
            </a:r>
            <a:r>
              <a:rPr lang="en-US" sz="2000" dirty="0" err="1"/>
              <a:t>Mantarlar</a:t>
            </a:r>
            <a:r>
              <a:rPr lang="en-US" sz="2000" dirty="0"/>
              <a:t> </a:t>
            </a:r>
            <a:r>
              <a:rPr lang="en-US" sz="2000" dirty="0" err="1"/>
              <a:t>tüm</a:t>
            </a:r>
            <a:r>
              <a:rPr lang="en-US" sz="2000" dirty="0"/>
              <a:t> </a:t>
            </a:r>
            <a:r>
              <a:rPr lang="en-US" sz="2000" dirty="0" err="1"/>
              <a:t>bu</a:t>
            </a:r>
            <a:r>
              <a:rPr lang="en-US" sz="2000" dirty="0"/>
              <a:t> </a:t>
            </a:r>
            <a:r>
              <a:rPr lang="en-US" sz="2000" dirty="0" err="1"/>
              <a:t>çeşitliliğin</a:t>
            </a:r>
            <a:r>
              <a:rPr lang="en-US" sz="2000" dirty="0"/>
              <a:t> </a:t>
            </a:r>
            <a:r>
              <a:rPr lang="en-US" sz="2000" dirty="0" err="1"/>
              <a:t>temel</a:t>
            </a:r>
            <a:r>
              <a:rPr lang="en-US" sz="2000" dirty="0"/>
              <a:t> </a:t>
            </a:r>
            <a:r>
              <a:rPr lang="en-US" sz="2000" dirty="0" err="1"/>
              <a:t>unsurlarını</a:t>
            </a:r>
            <a:r>
              <a:rPr lang="en-US" sz="2000" dirty="0"/>
              <a:t> </a:t>
            </a:r>
            <a:r>
              <a:rPr lang="en-US" sz="2000" dirty="0" err="1"/>
              <a:t>oluşturur</a:t>
            </a:r>
            <a:r>
              <a:rPr lang="en-US" sz="2000" dirty="0"/>
              <a:t>. Alanya </a:t>
            </a:r>
            <a:r>
              <a:rPr lang="en-US" sz="2000" dirty="0" err="1"/>
              <a:t>bölgesinde</a:t>
            </a:r>
            <a:r>
              <a:rPr lang="en-US" sz="2000" dirty="0"/>
              <a:t> </a:t>
            </a:r>
            <a:r>
              <a:rPr lang="en-US" sz="2000" dirty="0" err="1"/>
              <a:t>oluşan</a:t>
            </a:r>
            <a:r>
              <a:rPr lang="en-US" sz="2000" dirty="0"/>
              <a:t> </a:t>
            </a:r>
            <a:r>
              <a:rPr lang="en-US" sz="2000" dirty="0" err="1"/>
              <a:t>bazı</a:t>
            </a:r>
            <a:r>
              <a:rPr lang="en-US" sz="2000" dirty="0"/>
              <a:t> </a:t>
            </a:r>
            <a:r>
              <a:rPr lang="en-US" sz="2000" dirty="0" err="1"/>
              <a:t>endemik</a:t>
            </a:r>
            <a:r>
              <a:rPr lang="en-US" sz="2000" dirty="0"/>
              <a:t> bitki </a:t>
            </a:r>
            <a:r>
              <a:rPr lang="en-US" sz="2000" dirty="0" err="1"/>
              <a:t>ve</a:t>
            </a:r>
            <a:r>
              <a:rPr lang="en-US" sz="2000" dirty="0"/>
              <a:t> </a:t>
            </a:r>
            <a:r>
              <a:rPr lang="en-US" sz="2000" dirty="0" err="1"/>
              <a:t>yerel</a:t>
            </a:r>
            <a:r>
              <a:rPr lang="en-US" sz="2000" dirty="0"/>
              <a:t> </a:t>
            </a:r>
            <a:r>
              <a:rPr lang="en-US" sz="2000" dirty="0" err="1"/>
              <a:t>hayvan</a:t>
            </a:r>
            <a:r>
              <a:rPr lang="en-US" sz="2000" dirty="0"/>
              <a:t> </a:t>
            </a:r>
            <a:r>
              <a:rPr lang="en-US" sz="2000" dirty="0" err="1"/>
              <a:t>türleri</a:t>
            </a:r>
            <a:r>
              <a:rPr lang="en-US" sz="2000" dirty="0"/>
              <a:t> </a:t>
            </a:r>
            <a:r>
              <a:rPr lang="en-US" sz="2000" dirty="0" err="1"/>
              <a:t>şunlardır</a:t>
            </a:r>
            <a:r>
              <a:rPr lang="en-US" sz="2000" dirty="0"/>
              <a:t>;</a:t>
            </a:r>
            <a:endParaRPr lang="en-US" dirty="0"/>
          </a:p>
          <a:p>
            <a:pPr algn="just"/>
            <a:endParaRPr lang="en-US" sz="2000" dirty="0"/>
          </a:p>
        </p:txBody>
      </p:sp>
      <p:sp>
        <p:nvSpPr>
          <p:cNvPr id="5" name="TextBox 3">
            <a:extLst>
              <a:ext uri="{FF2B5EF4-FFF2-40B4-BE49-F238E27FC236}">
                <a16:creationId xmlns:a16="http://schemas.microsoft.com/office/drawing/2014/main" id="{08C99713-2569-8B05-32DC-4E50226E1F0A}"/>
              </a:ext>
            </a:extLst>
          </p:cNvPr>
          <p:cNvSpPr txBox="1"/>
          <p:nvPr/>
        </p:nvSpPr>
        <p:spPr>
          <a:xfrm>
            <a:off x="4976030" y="3589866"/>
            <a:ext cx="6250940" cy="2304628"/>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err="1">
                <a:solidFill>
                  <a:schemeClr val="tx1"/>
                </a:solidFill>
              </a:rPr>
              <a:t>Yılanyastığı</a:t>
            </a:r>
            <a:r>
              <a:rPr lang="en-US" sz="2000" dirty="0">
                <a:solidFill>
                  <a:schemeClr val="tx1"/>
                </a:solidFill>
              </a:rPr>
              <a:t> (</a:t>
            </a:r>
            <a:r>
              <a:rPr lang="en-US" sz="2000" i="1" dirty="0">
                <a:solidFill>
                  <a:schemeClr val="tx1"/>
                </a:solidFill>
              </a:rPr>
              <a:t>Arum </a:t>
            </a:r>
            <a:r>
              <a:rPr lang="en-US" sz="2000" i="1" dirty="0" err="1">
                <a:solidFill>
                  <a:schemeClr val="tx1"/>
                </a:solidFill>
              </a:rPr>
              <a:t>maculatum</a:t>
            </a:r>
            <a:r>
              <a:rPr lang="en-US" sz="2000" dirty="0">
                <a:solidFill>
                  <a:schemeClr val="tx1"/>
                </a:solidFill>
              </a:rPr>
              <a:t>) ​</a:t>
            </a:r>
          </a:p>
          <a:p>
            <a:pPr indent="-228600">
              <a:lnSpc>
                <a:spcPct val="90000"/>
              </a:lnSpc>
              <a:spcAft>
                <a:spcPts val="600"/>
              </a:spcAft>
              <a:buFont typeface="Arial" panose="020B0604020202020204" pitchFamily="34" charset="0"/>
              <a:buChar char="•"/>
            </a:pPr>
            <a:r>
              <a:rPr lang="en-US" sz="2000" dirty="0" err="1">
                <a:solidFill>
                  <a:schemeClr val="tx1"/>
                </a:solidFill>
              </a:rPr>
              <a:t>Çakşır</a:t>
            </a:r>
            <a:r>
              <a:rPr lang="en-US" sz="2000" dirty="0">
                <a:solidFill>
                  <a:schemeClr val="tx1"/>
                </a:solidFill>
              </a:rPr>
              <a:t> </a:t>
            </a:r>
            <a:r>
              <a:rPr lang="en-US" sz="2000" dirty="0" err="1">
                <a:solidFill>
                  <a:schemeClr val="tx1"/>
                </a:solidFill>
              </a:rPr>
              <a:t>Otu</a:t>
            </a:r>
            <a:r>
              <a:rPr lang="en-US" sz="2000" dirty="0">
                <a:solidFill>
                  <a:schemeClr val="tx1"/>
                </a:solidFill>
              </a:rPr>
              <a:t> (</a:t>
            </a:r>
            <a:r>
              <a:rPr lang="en-US" sz="2000" i="1" dirty="0">
                <a:solidFill>
                  <a:schemeClr val="tx1"/>
                </a:solidFill>
              </a:rPr>
              <a:t>Ferula </a:t>
            </a:r>
            <a:r>
              <a:rPr lang="en-US" sz="2000" i="1" dirty="0" err="1">
                <a:solidFill>
                  <a:schemeClr val="tx1"/>
                </a:solidFill>
              </a:rPr>
              <a:t>Communis</a:t>
            </a:r>
            <a:r>
              <a:rPr lang="en-US" sz="2000" dirty="0">
                <a:solidFill>
                  <a:schemeClr val="tx1"/>
                </a:solidFill>
              </a:rPr>
              <a:t>)​</a:t>
            </a:r>
          </a:p>
          <a:p>
            <a:pPr indent="-228600">
              <a:lnSpc>
                <a:spcPct val="90000"/>
              </a:lnSpc>
              <a:spcAft>
                <a:spcPts val="600"/>
              </a:spcAft>
              <a:buFont typeface="Arial" panose="020B0604020202020204" pitchFamily="34" charset="0"/>
              <a:buChar char="•"/>
            </a:pPr>
            <a:r>
              <a:rPr lang="en-US" sz="2000" dirty="0" err="1">
                <a:solidFill>
                  <a:schemeClr val="tx1"/>
                </a:solidFill>
              </a:rPr>
              <a:t>Peygamber</a:t>
            </a:r>
            <a:r>
              <a:rPr lang="en-US" sz="2000" dirty="0">
                <a:solidFill>
                  <a:schemeClr val="tx1"/>
                </a:solidFill>
              </a:rPr>
              <a:t> </a:t>
            </a:r>
            <a:r>
              <a:rPr lang="en-US" sz="2000" dirty="0" err="1">
                <a:solidFill>
                  <a:schemeClr val="tx1"/>
                </a:solidFill>
              </a:rPr>
              <a:t>Çiçeği</a:t>
            </a:r>
            <a:r>
              <a:rPr lang="en-US" sz="2000" dirty="0">
                <a:solidFill>
                  <a:schemeClr val="tx1"/>
                </a:solidFill>
              </a:rPr>
              <a:t> (</a:t>
            </a:r>
            <a:r>
              <a:rPr lang="en-US" sz="2000" i="1" dirty="0" err="1">
                <a:solidFill>
                  <a:schemeClr val="tx1"/>
                </a:solidFill>
              </a:rPr>
              <a:t>Centaurea</a:t>
            </a:r>
            <a:r>
              <a:rPr lang="en-US" sz="2000" i="1" dirty="0">
                <a:solidFill>
                  <a:schemeClr val="tx1"/>
                </a:solidFill>
              </a:rPr>
              <a:t> </a:t>
            </a:r>
            <a:r>
              <a:rPr lang="en-US" sz="2000" i="1" dirty="0" err="1">
                <a:solidFill>
                  <a:schemeClr val="tx1"/>
                </a:solidFill>
              </a:rPr>
              <a:t>cyanus</a:t>
            </a:r>
            <a:r>
              <a:rPr lang="en-US" sz="2000" dirty="0">
                <a:solidFill>
                  <a:schemeClr val="tx1"/>
                </a:solidFill>
              </a:rPr>
              <a:t>)​</a:t>
            </a:r>
          </a:p>
          <a:p>
            <a:pPr indent="-228600">
              <a:lnSpc>
                <a:spcPct val="90000"/>
              </a:lnSpc>
              <a:spcAft>
                <a:spcPts val="600"/>
              </a:spcAft>
              <a:buFont typeface="Arial" panose="020B0604020202020204" pitchFamily="34" charset="0"/>
              <a:buChar char="•"/>
            </a:pPr>
            <a:r>
              <a:rPr lang="en-US" sz="2000" dirty="0" err="1">
                <a:solidFill>
                  <a:schemeClr val="tx1"/>
                </a:solidFill>
              </a:rPr>
              <a:t>Arap</a:t>
            </a:r>
            <a:r>
              <a:rPr lang="en-US" sz="2000" dirty="0">
                <a:solidFill>
                  <a:schemeClr val="tx1"/>
                </a:solidFill>
              </a:rPr>
              <a:t> </a:t>
            </a:r>
            <a:r>
              <a:rPr lang="en-US" sz="2000" dirty="0" err="1">
                <a:solidFill>
                  <a:schemeClr val="tx1"/>
                </a:solidFill>
              </a:rPr>
              <a:t>Bülbülü</a:t>
            </a:r>
            <a:r>
              <a:rPr lang="en-US" sz="2000" dirty="0">
                <a:solidFill>
                  <a:schemeClr val="tx1"/>
                </a:solidFill>
              </a:rPr>
              <a:t> (</a:t>
            </a:r>
            <a:r>
              <a:rPr lang="en-US" sz="2000" i="1" dirty="0" err="1">
                <a:solidFill>
                  <a:schemeClr val="tx1"/>
                </a:solidFill>
              </a:rPr>
              <a:t>Pycnonotus</a:t>
            </a:r>
            <a:r>
              <a:rPr lang="en-US" sz="2000" i="1" dirty="0">
                <a:solidFill>
                  <a:schemeClr val="tx1"/>
                </a:solidFill>
              </a:rPr>
              <a:t> </a:t>
            </a:r>
            <a:r>
              <a:rPr lang="en-US" sz="2000" i="1" dirty="0" err="1">
                <a:solidFill>
                  <a:schemeClr val="tx1"/>
                </a:solidFill>
              </a:rPr>
              <a:t>Xanthopygos</a:t>
            </a:r>
            <a:r>
              <a:rPr lang="en-US" sz="2000" dirty="0">
                <a:solidFill>
                  <a:schemeClr val="tx1"/>
                </a:solidFill>
              </a:rPr>
              <a:t>)​</a:t>
            </a:r>
          </a:p>
          <a:p>
            <a:pPr indent="-228600">
              <a:lnSpc>
                <a:spcPct val="90000"/>
              </a:lnSpc>
              <a:spcAft>
                <a:spcPts val="600"/>
              </a:spcAft>
              <a:buFont typeface="Arial" panose="020B0604020202020204" pitchFamily="34" charset="0"/>
              <a:buChar char="•"/>
            </a:pPr>
            <a:r>
              <a:rPr lang="en-US" sz="2000" dirty="0">
                <a:solidFill>
                  <a:schemeClr val="tx1"/>
                </a:solidFill>
              </a:rPr>
              <a:t>Sini </a:t>
            </a:r>
            <a:r>
              <a:rPr lang="en-US" sz="2000" dirty="0" err="1">
                <a:solidFill>
                  <a:schemeClr val="tx1"/>
                </a:solidFill>
              </a:rPr>
              <a:t>Kamlumbağası</a:t>
            </a:r>
            <a:r>
              <a:rPr lang="en-US" sz="2000" dirty="0">
                <a:solidFill>
                  <a:schemeClr val="tx1"/>
                </a:solidFill>
              </a:rPr>
              <a:t> (</a:t>
            </a:r>
            <a:r>
              <a:rPr lang="en-US" sz="2000" i="1" dirty="0" err="1">
                <a:solidFill>
                  <a:schemeClr val="tx1"/>
                </a:solidFill>
              </a:rPr>
              <a:t>Caretta</a:t>
            </a:r>
            <a:r>
              <a:rPr lang="en-US" sz="2000" i="1" dirty="0">
                <a:solidFill>
                  <a:schemeClr val="tx1"/>
                </a:solidFill>
              </a:rPr>
              <a:t> </a:t>
            </a:r>
            <a:r>
              <a:rPr lang="en-US" sz="2000" i="1" dirty="0" err="1">
                <a:solidFill>
                  <a:schemeClr val="tx1"/>
                </a:solidFill>
              </a:rPr>
              <a:t>caretta</a:t>
            </a:r>
            <a:r>
              <a:rPr lang="en-US" sz="2000" dirty="0">
                <a:solidFill>
                  <a:schemeClr val="tx1"/>
                </a:solidFill>
              </a:rPr>
              <a:t>)</a:t>
            </a:r>
          </a:p>
        </p:txBody>
      </p:sp>
    </p:spTree>
    <p:extLst>
      <p:ext uri="{BB962C8B-B14F-4D97-AF65-F5344CB8AC3E}">
        <p14:creationId xmlns:p14="http://schemas.microsoft.com/office/powerpoint/2010/main" val="2301286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317241" y="620392"/>
            <a:ext cx="4814596" cy="55046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6000" b="1" dirty="0">
              <a:solidFill>
                <a:schemeClr val="accent1"/>
              </a:solidFill>
            </a:endParaRPr>
          </a:p>
        </p:txBody>
      </p:sp>
      <p:sp>
        <p:nvSpPr>
          <p:cNvPr id="6" name="Unvan 1"/>
          <p:cNvSpPr txBox="1">
            <a:spLocks/>
          </p:cNvSpPr>
          <p:nvPr/>
        </p:nvSpPr>
        <p:spPr>
          <a:xfrm>
            <a:off x="765110" y="877078"/>
            <a:ext cx="3841888" cy="1355664"/>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3200" b="1" dirty="0"/>
              <a:t> </a:t>
            </a:r>
            <a:r>
              <a:rPr lang="tr-TR" sz="3200" b="1" dirty="0">
                <a:solidFill>
                  <a:schemeClr val="accent1"/>
                </a:solidFill>
              </a:rPr>
              <a:t>çevresel etki </a:t>
            </a:r>
            <a:endParaRPr lang="en-US" sz="3200" b="1" dirty="0">
              <a:solidFill>
                <a:schemeClr val="accent1"/>
              </a:solidFill>
            </a:endParaRPr>
          </a:p>
        </p:txBody>
      </p:sp>
      <p:sp>
        <p:nvSpPr>
          <p:cNvPr id="7" name="İçerik Yer Tutucusu 2"/>
          <p:cNvSpPr txBox="1">
            <a:spLocks/>
          </p:cNvSpPr>
          <p:nvPr/>
        </p:nvSpPr>
        <p:spPr>
          <a:xfrm>
            <a:off x="5351164" y="586822"/>
            <a:ext cx="6002636" cy="164592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tr-TR" dirty="0"/>
              <a:t>Çevresel etki hedeflerimizden biri, aşağıdaki girişimlerle 2025 yılında su kullanımını %5 azaltmaktı: </a:t>
            </a:r>
            <a:endParaRPr lang="en-US" dirty="0">
              <a:ea typeface="Calibri" panose="020F0502020204030204"/>
              <a:cs typeface="Calibri" panose="020F0502020204030204"/>
            </a:endParaRPr>
          </a:p>
        </p:txBody>
      </p:sp>
      <p:graphicFrame>
        <p:nvGraphicFramePr>
          <p:cNvPr id="8" name="Tablo 7"/>
          <p:cNvGraphicFramePr>
            <a:graphicFrameLocks noGrp="1"/>
          </p:cNvGraphicFramePr>
          <p:nvPr>
            <p:extLst>
              <p:ext uri="{D42A27DB-BD31-4B8C-83A1-F6EECF244321}">
                <p14:modId xmlns:p14="http://schemas.microsoft.com/office/powerpoint/2010/main" val="4140076325"/>
              </p:ext>
            </p:extLst>
          </p:nvPr>
        </p:nvGraphicFramePr>
        <p:xfrm>
          <a:off x="564444" y="2667000"/>
          <a:ext cx="11164825" cy="3603110"/>
        </p:xfrm>
        <a:graphic>
          <a:graphicData uri="http://schemas.openxmlformats.org/drawingml/2006/table">
            <a:tbl>
              <a:tblPr firstRow="1" firstCol="1" bandRow="1">
                <a:tableStyleId>{46F890A9-2807-4EBB-B81D-B2AA78EC7F39}</a:tableStyleId>
              </a:tblPr>
              <a:tblGrid>
                <a:gridCol w="6026671">
                  <a:extLst>
                    <a:ext uri="{9D8B030D-6E8A-4147-A177-3AD203B41FA5}">
                      <a16:colId xmlns:a16="http://schemas.microsoft.com/office/drawing/2014/main" val="4152564685"/>
                    </a:ext>
                  </a:extLst>
                </a:gridCol>
                <a:gridCol w="5138154">
                  <a:extLst>
                    <a:ext uri="{9D8B030D-6E8A-4147-A177-3AD203B41FA5}">
                      <a16:colId xmlns:a16="http://schemas.microsoft.com/office/drawing/2014/main" val="2928341111"/>
                    </a:ext>
                  </a:extLst>
                </a:gridCol>
              </a:tblGrid>
              <a:tr h="486833">
                <a:tc>
                  <a:txBody>
                    <a:bodyPr/>
                    <a:lstStyle/>
                    <a:p>
                      <a:pPr algn="ctr">
                        <a:lnSpc>
                          <a:spcPct val="107000"/>
                        </a:lnSpc>
                        <a:spcAft>
                          <a:spcPts val="0"/>
                        </a:spcAft>
                      </a:pPr>
                      <a:r>
                        <a:rPr lang="tr-TR" sz="1700">
                          <a:effectLst/>
                        </a:rPr>
                        <a:t>Girişim</a:t>
                      </a:r>
                      <a:endParaRPr lang="en-US" sz="2100">
                        <a:effectLst/>
                      </a:endParaRPr>
                    </a:p>
                  </a:txBody>
                  <a:tcPr marL="116893" marR="116893" marT="0" marB="0" anchor="ctr"/>
                </a:tc>
                <a:tc>
                  <a:txBody>
                    <a:bodyPr/>
                    <a:lstStyle/>
                    <a:p>
                      <a:pPr algn="ctr">
                        <a:lnSpc>
                          <a:spcPct val="107000"/>
                        </a:lnSpc>
                        <a:spcAft>
                          <a:spcPts val="0"/>
                        </a:spcAft>
                      </a:pPr>
                      <a:r>
                        <a:rPr lang="tr-TR" sz="1700">
                          <a:effectLst/>
                        </a:rPr>
                        <a:t>Durum/Güncelleme</a:t>
                      </a:r>
                      <a:endParaRPr lang="en-US" sz="2100">
                        <a:effectLst/>
                      </a:endParaRPr>
                    </a:p>
                  </a:txBody>
                  <a:tcPr marL="116893" marR="116893" marT="0" marB="0" anchor="ctr"/>
                </a:tc>
                <a:extLst>
                  <a:ext uri="{0D108BD9-81ED-4DB2-BD59-A6C34878D82A}">
                    <a16:rowId xmlns:a16="http://schemas.microsoft.com/office/drawing/2014/main" val="3108361871"/>
                  </a:ext>
                </a:extLst>
              </a:tr>
              <a:tr h="627739">
                <a:tc>
                  <a:txBody>
                    <a:bodyPr/>
                    <a:lstStyle/>
                    <a:p>
                      <a:pPr>
                        <a:lnSpc>
                          <a:spcPct val="107000"/>
                        </a:lnSpc>
                        <a:spcAft>
                          <a:spcPts val="0"/>
                        </a:spcAft>
                      </a:pPr>
                      <a:r>
                        <a:rPr lang="tr-TR" sz="1700" b="0" dirty="0">
                          <a:effectLst/>
                        </a:rPr>
                        <a:t>Çamaşırhane personelinin, makinaların en verimli (su açısından) çalıştırılması konusunda eğitim verilmesi.</a:t>
                      </a:r>
                      <a:endParaRPr lang="en-US" sz="2100" b="0" dirty="0">
                        <a:effectLst/>
                      </a:endParaRPr>
                    </a:p>
                  </a:txBody>
                  <a:tcPr marL="116893" marR="116893" marT="0" marB="0" anchor="ctr">
                    <a:solidFill>
                      <a:schemeClr val="accent6">
                        <a:lumMod val="20000"/>
                        <a:lumOff val="80000"/>
                      </a:schemeClr>
                    </a:solidFill>
                  </a:tcPr>
                </a:tc>
                <a:tc>
                  <a:txBody>
                    <a:bodyPr/>
                    <a:lstStyle/>
                    <a:p>
                      <a:pPr>
                        <a:lnSpc>
                          <a:spcPct val="107000"/>
                        </a:lnSpc>
                        <a:spcAft>
                          <a:spcPts val="0"/>
                        </a:spcAft>
                      </a:pPr>
                      <a:r>
                        <a:rPr lang="tr-TR" sz="1700">
                          <a:effectLst/>
                        </a:rPr>
                        <a:t>Su tasarrufu konusunda eğitim gerçekleştirildi.</a:t>
                      </a:r>
                      <a:endParaRPr lang="en-US" sz="2100">
                        <a:effectLst/>
                      </a:endParaRPr>
                    </a:p>
                  </a:txBody>
                  <a:tcPr marL="116893" marR="116893" marT="0" marB="0" anchor="ctr">
                    <a:solidFill>
                      <a:schemeClr val="accent6">
                        <a:lumMod val="20000"/>
                        <a:lumOff val="80000"/>
                      </a:schemeClr>
                    </a:solidFill>
                  </a:tcPr>
                </a:tc>
                <a:extLst>
                  <a:ext uri="{0D108BD9-81ED-4DB2-BD59-A6C34878D82A}">
                    <a16:rowId xmlns:a16="http://schemas.microsoft.com/office/drawing/2014/main" val="3084196711"/>
                  </a:ext>
                </a:extLst>
              </a:tr>
              <a:tr h="1210640">
                <a:tc>
                  <a:txBody>
                    <a:bodyPr/>
                    <a:lstStyle/>
                    <a:p>
                      <a:pPr>
                        <a:lnSpc>
                          <a:spcPct val="107000"/>
                        </a:lnSpc>
                        <a:spcAft>
                          <a:spcPts val="0"/>
                        </a:spcAft>
                      </a:pPr>
                      <a:r>
                        <a:rPr lang="tr-TR" sz="1700" b="0" dirty="0">
                          <a:effectLst/>
                        </a:rPr>
                        <a:t>Misafirlerimizden odalarındaki havlu ve çarşaf kullanımını en aza indirgemelerini rica etmek ve bu konuda teşvik amaçlı karşılıklı memnuniyeti temsil eden kahve ikramında bulunmak.</a:t>
                      </a:r>
                      <a:endParaRPr lang="en-US" sz="2100" b="0" dirty="0">
                        <a:effectLst/>
                      </a:endParaRPr>
                    </a:p>
                  </a:txBody>
                  <a:tcPr marL="116893" marR="116893" marT="0" marB="0" anchor="ctr">
                    <a:solidFill>
                      <a:schemeClr val="accent6">
                        <a:lumMod val="20000"/>
                        <a:lumOff val="80000"/>
                      </a:schemeClr>
                    </a:solidFill>
                  </a:tcPr>
                </a:tc>
                <a:tc>
                  <a:txBody>
                    <a:bodyPr/>
                    <a:lstStyle/>
                    <a:p>
                      <a:pPr>
                        <a:lnSpc>
                          <a:spcPct val="107000"/>
                        </a:lnSpc>
                        <a:spcAft>
                          <a:spcPts val="0"/>
                        </a:spcAft>
                      </a:pPr>
                      <a:r>
                        <a:rPr lang="tr-TR" sz="1700">
                          <a:effectLst/>
                        </a:rPr>
                        <a:t>Personellere enerji tasarrufu konusunda eğitimler verildi.</a:t>
                      </a:r>
                      <a:endParaRPr lang="en-US" sz="2100">
                        <a:effectLst/>
                      </a:endParaRPr>
                    </a:p>
                  </a:txBody>
                  <a:tcPr marL="116893" marR="116893" marT="0" marB="0" anchor="ctr">
                    <a:solidFill>
                      <a:schemeClr val="accent6">
                        <a:lumMod val="20000"/>
                        <a:lumOff val="80000"/>
                      </a:schemeClr>
                    </a:solidFill>
                  </a:tcPr>
                </a:tc>
                <a:extLst>
                  <a:ext uri="{0D108BD9-81ED-4DB2-BD59-A6C34878D82A}">
                    <a16:rowId xmlns:a16="http://schemas.microsoft.com/office/drawing/2014/main" val="3275809822"/>
                  </a:ext>
                </a:extLst>
              </a:tr>
              <a:tr h="627739">
                <a:tc>
                  <a:txBody>
                    <a:bodyPr/>
                    <a:lstStyle/>
                    <a:p>
                      <a:pPr>
                        <a:lnSpc>
                          <a:spcPct val="107000"/>
                        </a:lnSpc>
                        <a:spcAft>
                          <a:spcPts val="0"/>
                        </a:spcAft>
                      </a:pPr>
                      <a:r>
                        <a:rPr lang="tr-TR" sz="1700" b="0">
                          <a:effectLst/>
                        </a:rPr>
                        <a:t>Misafir banyolarına su tasarrufu ipuçlarını içeren bilgilendirmelerin konulması.</a:t>
                      </a:r>
                      <a:endParaRPr lang="en-US" sz="2100" b="0">
                        <a:effectLst/>
                      </a:endParaRPr>
                    </a:p>
                  </a:txBody>
                  <a:tcPr marL="116893" marR="116893" marT="0" marB="0" anchor="ctr">
                    <a:solidFill>
                      <a:schemeClr val="accent6">
                        <a:lumMod val="20000"/>
                        <a:lumOff val="80000"/>
                      </a:schemeClr>
                    </a:solidFill>
                  </a:tcPr>
                </a:tc>
                <a:tc>
                  <a:txBody>
                    <a:bodyPr/>
                    <a:lstStyle/>
                    <a:p>
                      <a:pPr>
                        <a:lnSpc>
                          <a:spcPct val="107000"/>
                        </a:lnSpc>
                        <a:spcAft>
                          <a:spcPts val="0"/>
                        </a:spcAft>
                      </a:pPr>
                      <a:r>
                        <a:rPr lang="tr-TR" sz="1700">
                          <a:effectLst/>
                        </a:rPr>
                        <a:t>Tüm odalarda su tasarrufu konusunda bilgilendirilmeler asılı.</a:t>
                      </a:r>
                      <a:endParaRPr lang="en-US" sz="2100">
                        <a:effectLst/>
                      </a:endParaRPr>
                    </a:p>
                  </a:txBody>
                  <a:tcPr marL="116893" marR="116893" marT="0" marB="0" anchor="ctr">
                    <a:solidFill>
                      <a:schemeClr val="accent6">
                        <a:lumMod val="20000"/>
                        <a:lumOff val="80000"/>
                      </a:schemeClr>
                    </a:solidFill>
                  </a:tcPr>
                </a:tc>
                <a:extLst>
                  <a:ext uri="{0D108BD9-81ED-4DB2-BD59-A6C34878D82A}">
                    <a16:rowId xmlns:a16="http://schemas.microsoft.com/office/drawing/2014/main" val="2091817893"/>
                  </a:ext>
                </a:extLst>
              </a:tr>
              <a:tr h="650159">
                <a:tc>
                  <a:txBody>
                    <a:bodyPr/>
                    <a:lstStyle/>
                    <a:p>
                      <a:pPr>
                        <a:lnSpc>
                          <a:spcPct val="107000"/>
                        </a:lnSpc>
                        <a:spcAft>
                          <a:spcPts val="0"/>
                        </a:spcAft>
                      </a:pPr>
                      <a:r>
                        <a:rPr lang="tr-TR" sz="1700" b="0" dirty="0">
                          <a:effectLst/>
                        </a:rPr>
                        <a:t>Odalardaki duşlara ve musluklar akış kısıtlayıcı ekipmanların takılması.</a:t>
                      </a:r>
                      <a:endParaRPr lang="en-US" sz="2100" b="0" dirty="0">
                        <a:effectLst/>
                      </a:endParaRPr>
                    </a:p>
                  </a:txBody>
                  <a:tcPr marL="116893" marR="116893" marT="0" marB="0" anchor="ctr">
                    <a:solidFill>
                      <a:schemeClr val="accent6">
                        <a:lumMod val="20000"/>
                        <a:lumOff val="80000"/>
                      </a:schemeClr>
                    </a:solidFill>
                  </a:tcPr>
                </a:tc>
                <a:tc>
                  <a:txBody>
                    <a:bodyPr/>
                    <a:lstStyle/>
                    <a:p>
                      <a:pPr>
                        <a:lnSpc>
                          <a:spcPct val="107000"/>
                        </a:lnSpc>
                        <a:spcAft>
                          <a:spcPts val="0"/>
                        </a:spcAft>
                      </a:pPr>
                      <a:r>
                        <a:rPr lang="tr-TR" sz="1700" dirty="0" err="1">
                          <a:effectLst/>
                        </a:rPr>
                        <a:t>Perlatör</a:t>
                      </a:r>
                      <a:r>
                        <a:rPr lang="tr-TR" sz="1700" dirty="0">
                          <a:effectLst/>
                        </a:rPr>
                        <a:t> takılı.</a:t>
                      </a:r>
                      <a:endParaRPr lang="en-US" sz="2100" dirty="0">
                        <a:effectLst/>
                      </a:endParaRPr>
                    </a:p>
                    <a:p>
                      <a:pPr>
                        <a:lnSpc>
                          <a:spcPct val="107000"/>
                        </a:lnSpc>
                        <a:spcAft>
                          <a:spcPts val="0"/>
                        </a:spcAft>
                      </a:pPr>
                      <a:endParaRPr lang="en-US" sz="2100" dirty="0">
                        <a:effectLst/>
                      </a:endParaRPr>
                    </a:p>
                  </a:txBody>
                  <a:tcPr marL="116893" marR="116893" marT="0" marB="0" anchor="ctr">
                    <a:solidFill>
                      <a:schemeClr val="accent6">
                        <a:lumMod val="20000"/>
                        <a:lumOff val="80000"/>
                      </a:schemeClr>
                    </a:solidFill>
                  </a:tcPr>
                </a:tc>
                <a:extLst>
                  <a:ext uri="{0D108BD9-81ED-4DB2-BD59-A6C34878D82A}">
                    <a16:rowId xmlns:a16="http://schemas.microsoft.com/office/drawing/2014/main" val="3865169061"/>
                  </a:ext>
                </a:extLst>
              </a:tr>
            </a:tbl>
          </a:graphicData>
        </a:graphic>
      </p:graphicFrame>
    </p:spTree>
    <p:extLst>
      <p:ext uri="{BB962C8B-B14F-4D97-AF65-F5344CB8AC3E}">
        <p14:creationId xmlns:p14="http://schemas.microsoft.com/office/powerpoint/2010/main" val="3420262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6228" y="1094704"/>
            <a:ext cx="10515600" cy="718042"/>
          </a:xfrm>
        </p:spPr>
        <p:txBody>
          <a:bodyPr>
            <a:normAutofit/>
          </a:bodyPr>
          <a:lstStyle/>
          <a:p>
            <a:r>
              <a:rPr lang="tr-TR" sz="2400" b="1" dirty="0"/>
              <a:t>ENERJİ DOSTU ALTYAPIMIZ</a:t>
            </a:r>
          </a:p>
        </p:txBody>
      </p:sp>
      <p:sp>
        <p:nvSpPr>
          <p:cNvPr id="3" name="İçerik Yer Tutucusu 2"/>
          <p:cNvSpPr>
            <a:spLocks noGrp="1"/>
          </p:cNvSpPr>
          <p:nvPr>
            <p:ph idx="1"/>
          </p:nvPr>
        </p:nvSpPr>
        <p:spPr>
          <a:xfrm>
            <a:off x="516228" y="1918447"/>
            <a:ext cx="10058400" cy="3720414"/>
          </a:xfrm>
        </p:spPr>
        <p:txBody>
          <a:bodyPr>
            <a:normAutofit/>
          </a:bodyPr>
          <a:lstStyle/>
          <a:p>
            <a:pPr>
              <a:buFont typeface="Wingdings" panose="05000000000000000000" pitchFamily="2" charset="2"/>
              <a:buChar char="§"/>
            </a:pPr>
            <a:r>
              <a:rPr lang="tr-TR" sz="1600" dirty="0"/>
              <a:t>Odalarda akıllı kartlı sistem bulunmaktadır.</a:t>
            </a:r>
          </a:p>
          <a:p>
            <a:pPr>
              <a:buFont typeface="Wingdings" panose="05000000000000000000" pitchFamily="2" charset="2"/>
              <a:buChar char="§"/>
            </a:pPr>
            <a:r>
              <a:rPr lang="tr-TR" sz="1600" dirty="0"/>
              <a:t>Balkon kapılarında kapı açıldığı zaman klimayı kapatan </a:t>
            </a:r>
            <a:r>
              <a:rPr lang="tr-TR" sz="1600" dirty="0" err="1"/>
              <a:t>switch</a:t>
            </a:r>
            <a:r>
              <a:rPr lang="tr-TR" sz="1600" dirty="0"/>
              <a:t> bulunmaktadır.</a:t>
            </a:r>
          </a:p>
          <a:p>
            <a:pPr>
              <a:buFont typeface="Wingdings" panose="05000000000000000000" pitchFamily="2" charset="2"/>
              <a:buChar char="§"/>
            </a:pPr>
            <a:r>
              <a:rPr lang="tr-TR" sz="1600" dirty="0"/>
              <a:t>Otel genelinde aydınlatmaların %95’ı led aydınlatmadır.</a:t>
            </a:r>
          </a:p>
          <a:p>
            <a:pPr>
              <a:buFont typeface="Wingdings" panose="05000000000000000000" pitchFamily="2" charset="2"/>
              <a:buChar char="§"/>
            </a:pPr>
            <a:r>
              <a:rPr lang="tr-TR" sz="1600" dirty="0"/>
              <a:t>Genel mekan </a:t>
            </a:r>
            <a:r>
              <a:rPr lang="tr-TR" sz="1600" dirty="0" err="1"/>
              <a:t>WC’ler</a:t>
            </a:r>
            <a:r>
              <a:rPr lang="tr-TR" sz="1600" dirty="0"/>
              <a:t> ve koridorda sensörlü aydınlatmalar kullanılmaktadır.</a:t>
            </a:r>
          </a:p>
          <a:p>
            <a:pPr>
              <a:buFont typeface="Wingdings" panose="05000000000000000000" pitchFamily="2" charset="2"/>
              <a:buChar char="§"/>
            </a:pPr>
            <a:r>
              <a:rPr lang="tr-TR" sz="1600" dirty="0"/>
              <a:t>Dış mekan aydınlatmalarının büyük bir kısmı </a:t>
            </a:r>
            <a:r>
              <a:rPr lang="tr-TR" sz="1600" dirty="0" err="1"/>
              <a:t>timere</a:t>
            </a:r>
            <a:r>
              <a:rPr lang="tr-TR" sz="1600" dirty="0"/>
              <a:t> bağlıdır.</a:t>
            </a:r>
          </a:p>
          <a:p>
            <a:pPr>
              <a:buFont typeface="Wingdings" panose="05000000000000000000" pitchFamily="2" charset="2"/>
              <a:buChar char="§"/>
            </a:pPr>
            <a:r>
              <a:rPr lang="tr-TR" sz="1600" dirty="0"/>
              <a:t>Odalar ve genel mekanlarda enerji tasarrufu sağlayan konfor ısı camları kullanılmıştır.</a:t>
            </a:r>
          </a:p>
          <a:p>
            <a:pPr>
              <a:buFont typeface="Wingdings" panose="05000000000000000000" pitchFamily="2" charset="2"/>
              <a:buChar char="§"/>
            </a:pPr>
            <a:r>
              <a:rPr lang="tr-TR" sz="1600" dirty="0"/>
              <a:t>Frekans kontrollü </a:t>
            </a:r>
            <a:r>
              <a:rPr lang="tr-TR" sz="1600" dirty="0" err="1"/>
              <a:t>hidrafor</a:t>
            </a:r>
            <a:r>
              <a:rPr lang="tr-TR" sz="1600" dirty="0"/>
              <a:t> ve klima santralleri bulunmaktadır.</a:t>
            </a:r>
          </a:p>
          <a:p>
            <a:pPr>
              <a:buFont typeface="Wingdings" panose="05000000000000000000" pitchFamily="2" charset="2"/>
              <a:buChar char="§"/>
            </a:pPr>
            <a:r>
              <a:rPr lang="tr-TR" sz="1600" dirty="0"/>
              <a:t>Şirket araçlarımızın çevre dostu </a:t>
            </a:r>
            <a:r>
              <a:rPr lang="tr-TR" sz="1600" dirty="0" err="1"/>
              <a:t>elektirikli</a:t>
            </a:r>
            <a:r>
              <a:rPr lang="tr-TR" sz="1600" dirty="0"/>
              <a:t> araçlardan oluşmaktadır.</a:t>
            </a:r>
          </a:p>
          <a:p>
            <a:pPr marL="0" indent="0">
              <a:buNone/>
            </a:pPr>
            <a:endParaRPr lang="tr-TR" sz="1600" dirty="0"/>
          </a:p>
        </p:txBody>
      </p:sp>
    </p:spTree>
    <p:extLst>
      <p:ext uri="{BB962C8B-B14F-4D97-AF65-F5344CB8AC3E}">
        <p14:creationId xmlns:p14="http://schemas.microsoft.com/office/powerpoint/2010/main" val="3820095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7731" y="1174377"/>
            <a:ext cx="10326279" cy="4450018"/>
          </a:xfrm>
        </p:spPr>
        <p:txBody>
          <a:bodyPr>
            <a:normAutofit fontScale="85000" lnSpcReduction="20000"/>
          </a:bodyPr>
          <a:lstStyle/>
          <a:p>
            <a:pPr marL="0" indent="0">
              <a:buNone/>
            </a:pPr>
            <a:r>
              <a:rPr lang="tr-TR" sz="2800" b="1" dirty="0">
                <a:solidFill>
                  <a:schemeClr val="bg1"/>
                </a:solidFill>
              </a:rPr>
              <a:t>SU TASARRUFU </a:t>
            </a:r>
          </a:p>
          <a:p>
            <a:pPr>
              <a:buFont typeface="Wingdings" panose="05000000000000000000" pitchFamily="2" charset="2"/>
              <a:buChar char="§"/>
            </a:pPr>
            <a:endParaRPr lang="tr-TR" sz="1900" dirty="0"/>
          </a:p>
          <a:p>
            <a:pPr>
              <a:buFont typeface="Wingdings" panose="05000000000000000000" pitchFamily="2" charset="2"/>
              <a:buChar char="§"/>
            </a:pPr>
            <a:r>
              <a:rPr lang="tr-TR" sz="1900" dirty="0"/>
              <a:t>Sağlık, hijyen ve misafir memnuniyeti konularından ödün vermeden genel su tüketimini azaltmak amacıyla su tasarrufu sağlayan donanımlar kullanmakta; misafirleri bilgilendirmekte ve çalışanlarımızı bu konuda eğitmekteyiz. Otelimizde su tasarrufu ile ilgili aşağıdaki çalışmalar yapılmakta ve sürekliliği sağlanmaktadır:</a:t>
            </a:r>
          </a:p>
          <a:p>
            <a:pPr>
              <a:buFont typeface="Wingdings" panose="05000000000000000000" pitchFamily="2" charset="2"/>
              <a:buChar char="§"/>
            </a:pPr>
            <a:r>
              <a:rPr lang="tr-TR" sz="1900" dirty="0"/>
              <a:t>  Düşük debili özel musluklar ve duş başlıklarının yanı sıra, fotoselli veya zaman ayarlı musluk, duş ve pisuarlar kullanarak, gereksiz su kullanımının önüne geçmekteyiz. </a:t>
            </a:r>
          </a:p>
          <a:p>
            <a:pPr>
              <a:buFont typeface="Wingdings" panose="05000000000000000000" pitchFamily="2" charset="2"/>
              <a:buChar char="§"/>
            </a:pPr>
            <a:r>
              <a:rPr lang="tr-TR" sz="1900" dirty="0"/>
              <a:t>Düşük hacimli rezervuarlar aracılığıyla sifon suyu kullanımını azaltmaktayız.</a:t>
            </a:r>
          </a:p>
          <a:p>
            <a:pPr>
              <a:buFont typeface="Wingdings" panose="05000000000000000000" pitchFamily="2" charset="2"/>
              <a:buChar char="§"/>
            </a:pPr>
            <a:r>
              <a:rPr lang="tr-TR" sz="1900" dirty="0"/>
              <a:t>  Oda tuvaletlerinden gerçekleşen su sızıntılarının fark edilmesi ve önlenmesi için personelimizi eğitiyor, konuklarımızdan bu sızıntıları bize bildirmelerini bekliyoruz. </a:t>
            </a:r>
          </a:p>
          <a:p>
            <a:pPr>
              <a:buFont typeface="Wingdings" panose="05000000000000000000" pitchFamily="2" charset="2"/>
              <a:buChar char="§"/>
            </a:pPr>
            <a:r>
              <a:rPr lang="tr-TR" sz="1900" dirty="0"/>
              <a:t> Doğayla uyumlu bahçemizi damlama ve fıskiye sistemleri ile sulamaktayız. Ayrıca sulama sisteminde otomasyon ile su tüketimi minimize edilmektedir. </a:t>
            </a:r>
          </a:p>
          <a:p>
            <a:pPr>
              <a:buFont typeface="Wingdings" panose="05000000000000000000" pitchFamily="2" charset="2"/>
              <a:buChar char="§"/>
            </a:pPr>
            <a:r>
              <a:rPr lang="tr-TR" sz="1900" dirty="0"/>
              <a:t>Odalarda havlu ve çarşaf değişimleri misafir talepleri doğrultusunda gerçekleştirilmekte ve bu konuda misafirlere bilgi verilmektedir. Misafirin talebi olmaması halinde her iki günde bir değişim yapılmaktadır. </a:t>
            </a:r>
          </a:p>
          <a:p>
            <a:pPr>
              <a:buFont typeface="Wingdings" panose="05000000000000000000" pitchFamily="2" charset="2"/>
              <a:buChar char="§"/>
            </a:pPr>
            <a:r>
              <a:rPr lang="tr-TR" sz="1900" dirty="0"/>
              <a:t> Tüm Mutfaklarımızda sebze dezenfeksiyonu için yıkamada son durulama gerektirmeyen ozon dezenfeksiyon sistemi kullanılmaktadır.</a:t>
            </a:r>
          </a:p>
        </p:txBody>
      </p:sp>
    </p:spTree>
    <p:extLst>
      <p:ext uri="{BB962C8B-B14F-4D97-AF65-F5344CB8AC3E}">
        <p14:creationId xmlns:p14="http://schemas.microsoft.com/office/powerpoint/2010/main" val="261804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838200" y="723331"/>
            <a:ext cx="10515600" cy="970747"/>
          </a:xfrm>
          <a:prstGeom prst="rect">
            <a:avLst/>
          </a:prstGeom>
        </p:spPr>
        <p:txBody>
          <a:bodyPr>
            <a:normAutofit fontScale="85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100" dirty="0">
                <a:solidFill>
                  <a:schemeClr val="accent3">
                    <a:lumMod val="50000"/>
                  </a:schemeClr>
                </a:solidFill>
              </a:rPr>
              <a:t>Enerji Tüketimleri</a:t>
            </a:r>
            <a:br>
              <a:rPr lang="en-US" sz="4100" b="1" dirty="0">
                <a:solidFill>
                  <a:schemeClr val="bg1">
                    <a:lumMod val="95000"/>
                  </a:schemeClr>
                </a:solidFill>
              </a:rPr>
            </a:br>
            <a:endParaRPr lang="en-US" sz="4100" dirty="0">
              <a:solidFill>
                <a:schemeClr val="bg1">
                  <a:lumMod val="95000"/>
                </a:schemeClr>
              </a:solidFill>
            </a:endParaRPr>
          </a:p>
        </p:txBody>
      </p:sp>
      <p:graphicFrame>
        <p:nvGraphicFramePr>
          <p:cNvPr id="2" name="Grafik 1">
            <a:extLst>
              <a:ext uri="{FF2B5EF4-FFF2-40B4-BE49-F238E27FC236}">
                <a16:creationId xmlns:a16="http://schemas.microsoft.com/office/drawing/2014/main" id="{0C203D7F-5CE2-3216-F165-59084D0D597F}"/>
              </a:ext>
            </a:extLst>
          </p:cNvPr>
          <p:cNvGraphicFramePr>
            <a:graphicFrameLocks/>
          </p:cNvGraphicFramePr>
          <p:nvPr>
            <p:extLst>
              <p:ext uri="{D42A27DB-BD31-4B8C-83A1-F6EECF244321}">
                <p14:modId xmlns:p14="http://schemas.microsoft.com/office/powerpoint/2010/main" val="4157865275"/>
              </p:ext>
            </p:extLst>
          </p:nvPr>
        </p:nvGraphicFramePr>
        <p:xfrm>
          <a:off x="3208020" y="1497330"/>
          <a:ext cx="5775960" cy="3863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8472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838200" y="859809"/>
            <a:ext cx="10515600" cy="834269"/>
          </a:xfrm>
          <a:prstGeom prst="rect">
            <a:avLst/>
          </a:prstGeom>
        </p:spPr>
        <p:txBody>
          <a:bodyPr>
            <a:normAutofit fontScale="70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100" b="1">
                <a:solidFill>
                  <a:schemeClr val="accent3">
                    <a:lumMod val="50000"/>
                  </a:schemeClr>
                </a:solidFill>
              </a:rPr>
              <a:t>Su Tüketimleri</a:t>
            </a:r>
            <a:br>
              <a:rPr lang="en-US" sz="4100" b="1">
                <a:solidFill>
                  <a:schemeClr val="accent3">
                    <a:lumMod val="50000"/>
                  </a:schemeClr>
                </a:solidFill>
              </a:rPr>
            </a:br>
            <a:endParaRPr lang="en-US" sz="4100">
              <a:solidFill>
                <a:schemeClr val="accent3">
                  <a:lumMod val="50000"/>
                </a:schemeClr>
              </a:solidFill>
            </a:endParaRPr>
          </a:p>
        </p:txBody>
      </p:sp>
      <p:graphicFrame>
        <p:nvGraphicFramePr>
          <p:cNvPr id="2" name="Grafik 1">
            <a:extLst>
              <a:ext uri="{FF2B5EF4-FFF2-40B4-BE49-F238E27FC236}">
                <a16:creationId xmlns:a16="http://schemas.microsoft.com/office/drawing/2014/main" id="{2C3E4B79-2894-FD65-C91D-B2BFAA9CE82B}"/>
              </a:ext>
            </a:extLst>
          </p:cNvPr>
          <p:cNvGraphicFramePr>
            <a:graphicFrameLocks/>
          </p:cNvGraphicFramePr>
          <p:nvPr>
            <p:extLst>
              <p:ext uri="{D42A27DB-BD31-4B8C-83A1-F6EECF244321}">
                <p14:modId xmlns:p14="http://schemas.microsoft.com/office/powerpoint/2010/main" val="1897333096"/>
              </p:ext>
            </p:extLst>
          </p:nvPr>
        </p:nvGraphicFramePr>
        <p:xfrm>
          <a:off x="2949388" y="1750358"/>
          <a:ext cx="5943600" cy="33572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1178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524741" y="620392"/>
            <a:ext cx="3808268" cy="5504688"/>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6000" b="1" dirty="0">
              <a:solidFill>
                <a:schemeClr val="accent2"/>
              </a:solidFill>
            </a:endParaRPr>
          </a:p>
          <a:p>
            <a:endParaRPr lang="tr-TR" sz="6000" b="1" dirty="0">
              <a:solidFill>
                <a:schemeClr val="accent2"/>
              </a:solidFill>
            </a:endParaRPr>
          </a:p>
          <a:p>
            <a:r>
              <a:rPr lang="tr-TR" sz="4800" b="1" dirty="0">
                <a:solidFill>
                  <a:schemeClr val="accent2"/>
                </a:solidFill>
              </a:rPr>
              <a:t>Öneriler</a:t>
            </a:r>
            <a:br>
              <a:rPr lang="en-US" sz="6000" dirty="0">
                <a:solidFill>
                  <a:schemeClr val="accent2"/>
                </a:solidFill>
              </a:rPr>
            </a:br>
            <a:endParaRPr lang="en-US" sz="6000" dirty="0">
              <a:solidFill>
                <a:schemeClr val="accent2"/>
              </a:solidFill>
            </a:endParaRPr>
          </a:p>
        </p:txBody>
      </p:sp>
      <p:graphicFrame>
        <p:nvGraphicFramePr>
          <p:cNvPr id="3" name="İçerik Yer Tutucusu 2">
            <a:extLst>
              <a:ext uri="{FF2B5EF4-FFF2-40B4-BE49-F238E27FC236}">
                <a16:creationId xmlns:a16="http://schemas.microsoft.com/office/drawing/2014/main" id="{8BFAB1A5-4D88-4CDE-BA7A-E02A5C80EC35}"/>
              </a:ext>
            </a:extLst>
          </p:cNvPr>
          <p:cNvGraphicFramePr>
            <a:graphicFrameLocks/>
          </p:cNvGraphicFramePr>
          <p:nvPr>
            <p:extLst>
              <p:ext uri="{D42A27DB-BD31-4B8C-83A1-F6EECF244321}">
                <p14:modId xmlns:p14="http://schemas.microsoft.com/office/powerpoint/2010/main" val="142906305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127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754380"/>
            <a:ext cx="10515600" cy="936308"/>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a:solidFill>
                  <a:srgbClr val="44546A"/>
                </a:solidFill>
              </a:rPr>
              <a:t>Toplumla Entegrasyon &amp; Destek </a:t>
            </a:r>
            <a:endParaRPr lang="en-US" b="1" dirty="0">
              <a:solidFill>
                <a:srgbClr val="44546A"/>
              </a:solidFill>
            </a:endParaRPr>
          </a:p>
        </p:txBody>
      </p:sp>
      <p:sp>
        <p:nvSpPr>
          <p:cNvPr id="3" name="İçerik Yer Tutucusu 3"/>
          <p:cNvSpPr txBox="1">
            <a:spLocks/>
          </p:cNvSpPr>
          <p:nvPr/>
        </p:nvSpPr>
        <p:spPr>
          <a:xfrm>
            <a:off x="838200" y="1825625"/>
            <a:ext cx="10515600" cy="1400901"/>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tr-TR" sz="2000" dirty="0"/>
              <a:t>2026 toplumla entegrasyon ve destek hedefimiz, yerel tedarikçiler ile çalışmak. Açık büfede  kullanılan ürünlerin mümkün olduğunca yerel çiftçilerden temin edilmesidir.</a:t>
            </a:r>
            <a:endParaRPr lang="en-US" sz="2000" dirty="0"/>
          </a:p>
        </p:txBody>
      </p:sp>
      <p:graphicFrame>
        <p:nvGraphicFramePr>
          <p:cNvPr id="4" name="İçerik Yer Tutucusu 4">
            <a:extLst>
              <a:ext uri="{FF2B5EF4-FFF2-40B4-BE49-F238E27FC236}">
                <a16:creationId xmlns:a16="http://schemas.microsoft.com/office/drawing/2014/main" id="{1A82D93F-3DF3-F8FC-8172-7FC3F12C4FA3}"/>
              </a:ext>
            </a:extLst>
          </p:cNvPr>
          <p:cNvGraphicFramePr>
            <a:graphicFrameLocks/>
          </p:cNvGraphicFramePr>
          <p:nvPr>
            <p:extLst>
              <p:ext uri="{D42A27DB-BD31-4B8C-83A1-F6EECF244321}">
                <p14:modId xmlns:p14="http://schemas.microsoft.com/office/powerpoint/2010/main" val="4120342459"/>
              </p:ext>
            </p:extLst>
          </p:nvPr>
        </p:nvGraphicFramePr>
        <p:xfrm>
          <a:off x="838200" y="3409405"/>
          <a:ext cx="10515600" cy="249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717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094" y="1858613"/>
            <a:ext cx="10885592" cy="1457793"/>
          </a:xfrm>
        </p:spPr>
        <p:txBody>
          <a:bodyPr>
            <a:normAutofit/>
          </a:bodyPr>
          <a:lstStyle/>
          <a:p>
            <a:r>
              <a:rPr lang="tr-TR" sz="2400" dirty="0">
                <a:solidFill>
                  <a:schemeClr val="accent6">
                    <a:lumMod val="50000"/>
                  </a:schemeClr>
                </a:solidFill>
              </a:rPr>
              <a:t>Misafirlerimizin otelimize bıraktığı eşyaları geri dönüş yapma ihtimallerine karşın 6 ay süresince muhafaza ediyoruz. Bu süre içerisinde dönüş yapmamaları durumunda geri dönüşüne göndermekteyiz.</a:t>
            </a:r>
            <a:endParaRPr lang="tr-TR" sz="1800" dirty="0">
              <a:solidFill>
                <a:schemeClr val="accent6">
                  <a:lumMod val="50000"/>
                </a:schemeClr>
              </a:solidFill>
            </a:endParaRPr>
          </a:p>
        </p:txBody>
      </p:sp>
    </p:spTree>
    <p:extLst>
      <p:ext uri="{BB962C8B-B14F-4D97-AF65-F5344CB8AC3E}">
        <p14:creationId xmlns:p14="http://schemas.microsoft.com/office/powerpoint/2010/main" val="146054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069724" y="5934670"/>
            <a:ext cx="3574913" cy="923330"/>
          </a:xfrm>
          <a:prstGeom prst="rect">
            <a:avLst/>
          </a:prstGeom>
        </p:spPr>
        <p:txBody>
          <a:bodyPr wrap="square">
            <a:spAutoFit/>
          </a:bodyPr>
          <a:lstStyle/>
          <a:p>
            <a:pPr algn="ctr"/>
            <a:r>
              <a:rPr lang="tr-TR" b="1" dirty="0">
                <a:solidFill>
                  <a:schemeClr val="accent2">
                    <a:lumMod val="50000"/>
                  </a:schemeClr>
                </a:solidFill>
              </a:rPr>
              <a:t>THE LUMOS DELUXE RESORT HOTEL</a:t>
            </a:r>
          </a:p>
          <a:p>
            <a:pPr algn="ctr"/>
            <a:endParaRPr lang="tr-TR" dirty="0"/>
          </a:p>
        </p:txBody>
      </p:sp>
      <p:pic>
        <p:nvPicPr>
          <p:cNvPr id="3" name="Resim 2">
            <a:extLst>
              <a:ext uri="{FF2B5EF4-FFF2-40B4-BE49-F238E27FC236}">
                <a16:creationId xmlns:a16="http://schemas.microsoft.com/office/drawing/2014/main" id="{ECAE2E7A-6A5A-4BD7-B9CC-98431E744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178" y="690282"/>
            <a:ext cx="9150350" cy="5127812"/>
          </a:xfrm>
          <a:prstGeom prst="rect">
            <a:avLst/>
          </a:prstGeom>
        </p:spPr>
      </p:pic>
    </p:spTree>
    <p:extLst>
      <p:ext uri="{BB962C8B-B14F-4D97-AF65-F5344CB8AC3E}">
        <p14:creationId xmlns:p14="http://schemas.microsoft.com/office/powerpoint/2010/main" val="2355986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265398"/>
            <a:ext cx="10058400" cy="833857"/>
          </a:xfrm>
        </p:spPr>
        <p:txBody>
          <a:bodyPr>
            <a:noAutofit/>
          </a:bodyPr>
          <a:lstStyle/>
          <a:p>
            <a:r>
              <a:rPr lang="tr-TR" sz="2400" b="1" dirty="0"/>
              <a:t>GELECEK PROJELERİ</a:t>
            </a:r>
            <a:br>
              <a:rPr lang="tr-TR" sz="2400" b="1" dirty="0"/>
            </a:br>
            <a:endParaRPr lang="tr-TR" sz="2400" b="1" dirty="0"/>
          </a:p>
        </p:txBody>
      </p:sp>
      <p:sp>
        <p:nvSpPr>
          <p:cNvPr id="3" name="İçerik Yer Tutucusu 2"/>
          <p:cNvSpPr>
            <a:spLocks noGrp="1"/>
          </p:cNvSpPr>
          <p:nvPr>
            <p:ph idx="1"/>
          </p:nvPr>
        </p:nvSpPr>
        <p:spPr>
          <a:xfrm>
            <a:off x="633640" y="1837765"/>
            <a:ext cx="10403554" cy="3397623"/>
          </a:xfrm>
        </p:spPr>
        <p:txBody>
          <a:bodyPr>
            <a:normAutofit/>
          </a:bodyPr>
          <a:lstStyle/>
          <a:p>
            <a:pPr>
              <a:buFont typeface="Wingdings" panose="05000000000000000000" pitchFamily="2" charset="2"/>
              <a:buChar char="§"/>
            </a:pPr>
            <a:r>
              <a:rPr lang="tr-TR" dirty="0"/>
              <a:t>Meyve çekirdeklerinin toprakla buluşturulması</a:t>
            </a:r>
          </a:p>
          <a:p>
            <a:pPr>
              <a:buFont typeface="Wingdings" panose="05000000000000000000" pitchFamily="2" charset="2"/>
              <a:buChar char="§"/>
            </a:pPr>
            <a:r>
              <a:rPr lang="tr-TR" dirty="0"/>
              <a:t>Kadın ve yerli çalışan istihdam oranının arttırılması</a:t>
            </a:r>
          </a:p>
          <a:p>
            <a:pPr>
              <a:buFont typeface="Wingdings" panose="05000000000000000000" pitchFamily="2" charset="2"/>
              <a:buChar char="§"/>
            </a:pPr>
            <a:r>
              <a:rPr lang="tr-TR" dirty="0"/>
              <a:t>Toprağın besin değerinin artırılması için yumurta kabuğu tozu kullanılması</a:t>
            </a:r>
          </a:p>
          <a:p>
            <a:pPr>
              <a:buFont typeface="Wingdings" panose="05000000000000000000" pitchFamily="2" charset="2"/>
              <a:buChar char="§"/>
            </a:pPr>
            <a:r>
              <a:rPr lang="tr-TR" dirty="0"/>
              <a:t>%100 yenilenebilir kaynaklarından üretilen enerji kullanılmaya devam edilmesi</a:t>
            </a:r>
          </a:p>
          <a:p>
            <a:pPr>
              <a:buFont typeface="Wingdings" panose="05000000000000000000" pitchFamily="2" charset="2"/>
              <a:buChar char="§"/>
            </a:pPr>
            <a:r>
              <a:rPr lang="tr-TR" dirty="0"/>
              <a:t>Geri dönüştürülerek kullan ürün sayısının artırılması</a:t>
            </a:r>
          </a:p>
          <a:p>
            <a:pPr>
              <a:buFont typeface="Wingdings" panose="05000000000000000000" pitchFamily="2" charset="2"/>
              <a:buChar char="§"/>
            </a:pPr>
            <a:r>
              <a:rPr lang="tr-TR" dirty="0"/>
              <a:t>Çevre ve sürdürülebilirlik eğitimlerine , farkındalık çalışmalarına devam edilmesi</a:t>
            </a:r>
          </a:p>
          <a:p>
            <a:pPr>
              <a:buFont typeface="Wingdings" panose="05000000000000000000" pitchFamily="2" charset="2"/>
              <a:buChar char="§"/>
            </a:pPr>
            <a:r>
              <a:rPr lang="tr-TR" dirty="0"/>
              <a:t>Kültürel mirasın korunmasına katkı sağlanmasına devam edilmesi</a:t>
            </a:r>
          </a:p>
        </p:txBody>
      </p:sp>
    </p:spTree>
    <p:extLst>
      <p:ext uri="{BB962C8B-B14F-4D97-AF65-F5344CB8AC3E}">
        <p14:creationId xmlns:p14="http://schemas.microsoft.com/office/powerpoint/2010/main" val="4039426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094" y="1858613"/>
            <a:ext cx="10885592" cy="1457793"/>
          </a:xfrm>
        </p:spPr>
        <p:txBody>
          <a:bodyPr>
            <a:normAutofit fontScale="92500" lnSpcReduction="20000"/>
          </a:bodyPr>
          <a:lstStyle/>
          <a:p>
            <a:pPr marL="0" indent="0" algn="ctr">
              <a:buNone/>
            </a:pPr>
            <a:r>
              <a:rPr lang="en-US" sz="4800" b="1" dirty="0">
                <a:solidFill>
                  <a:schemeClr val="tx1"/>
                </a:solidFill>
              </a:rPr>
              <a:t>TEDARİK ZİNCİRİ </a:t>
            </a:r>
            <a:endParaRPr lang="tr-TR" sz="4800" b="1" dirty="0">
              <a:solidFill>
                <a:schemeClr val="tx1"/>
              </a:solidFill>
            </a:endParaRPr>
          </a:p>
          <a:p>
            <a:pPr marL="0" indent="0" algn="ctr">
              <a:buNone/>
            </a:pPr>
            <a:r>
              <a:rPr lang="en-US" sz="4800" b="1" dirty="0">
                <a:solidFill>
                  <a:schemeClr val="tx1"/>
                </a:solidFill>
              </a:rPr>
              <a:t>YÖNETİMİ</a:t>
            </a:r>
            <a:endParaRPr lang="tr-TR" sz="4800" dirty="0">
              <a:solidFill>
                <a:schemeClr val="accent6">
                  <a:lumMod val="50000"/>
                </a:schemeClr>
              </a:solidFill>
            </a:endParaRPr>
          </a:p>
        </p:txBody>
      </p:sp>
    </p:spTree>
    <p:extLst>
      <p:ext uri="{BB962C8B-B14F-4D97-AF65-F5344CB8AC3E}">
        <p14:creationId xmlns:p14="http://schemas.microsoft.com/office/powerpoint/2010/main" val="2829364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265398"/>
            <a:ext cx="2811780" cy="3946682"/>
          </a:xfrm>
        </p:spPr>
        <p:txBody>
          <a:bodyPr>
            <a:noAutofit/>
          </a:bodyPr>
          <a:lstStyle/>
          <a:p>
            <a:br>
              <a:rPr lang="tr-TR" sz="2400" b="1" dirty="0"/>
            </a:br>
            <a:endParaRPr lang="tr-TR" sz="2400" b="1" dirty="0"/>
          </a:p>
        </p:txBody>
      </p:sp>
      <p:sp>
        <p:nvSpPr>
          <p:cNvPr id="3" name="İçerik Yer Tutucusu 2"/>
          <p:cNvSpPr>
            <a:spLocks noGrp="1"/>
          </p:cNvSpPr>
          <p:nvPr>
            <p:ph idx="1"/>
          </p:nvPr>
        </p:nvSpPr>
        <p:spPr>
          <a:xfrm>
            <a:off x="5950424" y="1937982"/>
            <a:ext cx="5086770" cy="4184633"/>
          </a:xfrm>
        </p:spPr>
        <p:txBody>
          <a:bodyPr>
            <a:normAutofit/>
          </a:bodyPr>
          <a:lstStyle/>
          <a:p>
            <a:pPr>
              <a:buFont typeface="Wingdings" panose="05000000000000000000" pitchFamily="2" charset="2"/>
              <a:buChar char="§"/>
            </a:pPr>
            <a:r>
              <a:rPr lang="tr-TR" dirty="0"/>
              <a:t>Sorumlu </a:t>
            </a:r>
            <a:r>
              <a:rPr lang="tr-TR" dirty="0" err="1"/>
              <a:t>satınalma</a:t>
            </a:r>
            <a:r>
              <a:rPr lang="tr-TR" dirty="0"/>
              <a:t> uygulamalarımızın bir parçası olarak Tedarikçi Yönetimi kapsamında, hammadde tedariki gerçekleştirdiğimiz firmalar, </a:t>
            </a:r>
            <a:r>
              <a:rPr lang="tr-TR" dirty="0" err="1"/>
              <a:t>satınalma</a:t>
            </a:r>
            <a:r>
              <a:rPr lang="tr-TR" dirty="0"/>
              <a:t>, teknik ve teknoloji bölümlerimiz tarafından değerlendiriliyor. Tüm yasal düzenlemelere uyum gösteren tedarikçiler ile çalışıyoruz. Uygulamakta olduğumuz Kalite Yönetim Sistemi gereklilikleri kapsamında tedarikçilerimizi bizimle büyümeye ve gelişmeye teşvik ediyoruz. Tedarikçi seçimlerinde 14001 Çevre Yönetim Sistemi belgesi olması ve gıda tedarikçilerimizin ISO 22000 Gıda Güvenliği Yönetim Sistemi belgesi olması tercih önceliğimizdir. Sürdürülebilirlik kapsamında yerel tedarikçileri tercih ediyoruz.</a:t>
            </a:r>
            <a:endParaRPr lang="en-US" dirty="0"/>
          </a:p>
          <a:p>
            <a:pPr>
              <a:buFont typeface="Wingdings" panose="05000000000000000000" pitchFamily="2" charset="2"/>
              <a:buChar char="§"/>
            </a:pPr>
            <a:endParaRPr lang="tr-TR" dirty="0"/>
          </a:p>
        </p:txBody>
      </p:sp>
      <p:sp>
        <p:nvSpPr>
          <p:cNvPr id="6" name="Unvan 2"/>
          <p:cNvSpPr txBox="1">
            <a:spLocks/>
          </p:cNvSpPr>
          <p:nvPr/>
        </p:nvSpPr>
        <p:spPr>
          <a:xfrm>
            <a:off x="395785" y="2099255"/>
            <a:ext cx="5704763" cy="3500378"/>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800" b="1" dirty="0" err="1">
                <a:solidFill>
                  <a:schemeClr val="accent2">
                    <a:lumMod val="50000"/>
                  </a:schemeClr>
                </a:solidFill>
              </a:rPr>
              <a:t>The</a:t>
            </a:r>
            <a:r>
              <a:rPr lang="tr-TR" sz="4800" b="1" dirty="0">
                <a:solidFill>
                  <a:schemeClr val="accent2">
                    <a:lumMod val="50000"/>
                  </a:schemeClr>
                </a:solidFill>
              </a:rPr>
              <a:t> </a:t>
            </a:r>
            <a:r>
              <a:rPr lang="tr-TR" sz="4800" b="1" dirty="0" err="1">
                <a:solidFill>
                  <a:schemeClr val="accent2">
                    <a:lumMod val="50000"/>
                  </a:schemeClr>
                </a:solidFill>
              </a:rPr>
              <a:t>lumos</a:t>
            </a:r>
            <a:r>
              <a:rPr lang="tr-TR" sz="4800" b="1" dirty="0">
                <a:solidFill>
                  <a:schemeClr val="accent2">
                    <a:lumMod val="50000"/>
                  </a:schemeClr>
                </a:solidFill>
              </a:rPr>
              <a:t> </a:t>
            </a:r>
            <a:r>
              <a:rPr lang="tr-TR" sz="4800" b="1" dirty="0" err="1">
                <a:solidFill>
                  <a:schemeClr val="accent2">
                    <a:lumMod val="50000"/>
                  </a:schemeClr>
                </a:solidFill>
              </a:rPr>
              <a:t>deluxe</a:t>
            </a:r>
            <a:r>
              <a:rPr lang="tr-TR" sz="4800" b="1">
                <a:solidFill>
                  <a:schemeClr val="accent2">
                    <a:lumMod val="50000"/>
                  </a:schemeClr>
                </a:solidFill>
              </a:rPr>
              <a:t> hotel &amp; spa </a:t>
            </a:r>
            <a:r>
              <a:rPr lang="tr-TR" sz="4800" b="1" dirty="0">
                <a:solidFill>
                  <a:schemeClr val="accent2">
                    <a:lumMod val="50000"/>
                  </a:schemeClr>
                </a:solidFill>
              </a:rPr>
              <a:t>OLARAK TOPLAMDA  114 TANE yerel tedarikçi ile çalışmaktayız.</a:t>
            </a:r>
            <a:endParaRPr lang="en-US" sz="4800" dirty="0">
              <a:solidFill>
                <a:schemeClr val="accent2">
                  <a:lumMod val="50000"/>
                </a:schemeClr>
              </a:solidFill>
            </a:endParaRPr>
          </a:p>
        </p:txBody>
      </p:sp>
    </p:spTree>
    <p:extLst>
      <p:ext uri="{BB962C8B-B14F-4D97-AF65-F5344CB8AC3E}">
        <p14:creationId xmlns:p14="http://schemas.microsoft.com/office/powerpoint/2010/main" val="353098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2125" y="1262129"/>
            <a:ext cx="10058400" cy="462352"/>
          </a:xfrm>
        </p:spPr>
        <p:txBody>
          <a:bodyPr>
            <a:normAutofit/>
          </a:bodyPr>
          <a:lstStyle/>
          <a:p>
            <a:r>
              <a:rPr lang="tr-TR" sz="2000" b="1" dirty="0"/>
              <a:t>VİZYONUMUZ &amp; MİSYONUMUZ </a:t>
            </a:r>
          </a:p>
        </p:txBody>
      </p:sp>
      <p:sp>
        <p:nvSpPr>
          <p:cNvPr id="3" name="İçerik Yer Tutucusu 2"/>
          <p:cNvSpPr>
            <a:spLocks noGrp="1"/>
          </p:cNvSpPr>
          <p:nvPr>
            <p:ph idx="1"/>
          </p:nvPr>
        </p:nvSpPr>
        <p:spPr>
          <a:xfrm>
            <a:off x="430306" y="1918446"/>
            <a:ext cx="11304494" cy="3950647"/>
          </a:xfrm>
        </p:spPr>
        <p:txBody>
          <a:bodyPr>
            <a:normAutofit fontScale="92500" lnSpcReduction="10000"/>
          </a:bodyPr>
          <a:lstStyle/>
          <a:p>
            <a:pPr>
              <a:buFont typeface="Wingdings" panose="05000000000000000000" pitchFamily="2" charset="2"/>
              <a:buChar char="§"/>
            </a:pPr>
            <a:r>
              <a:rPr lang="tr-TR"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VİZYON </a:t>
            </a:r>
          </a:p>
          <a:p>
            <a:pPr marL="0" indent="0">
              <a:buNone/>
            </a:pPr>
            <a:r>
              <a:rPr lang="tr-TR" sz="1400" b="0" i="0" dirty="0">
                <a:solidFill>
                  <a:srgbClr val="727272"/>
                </a:solidFill>
                <a:effectLst/>
                <a:latin typeface="Calibri" panose="020F0502020204030204" pitchFamily="34" charset="0"/>
                <a:ea typeface="Calibri" panose="020F0502020204030204" pitchFamily="34" charset="0"/>
                <a:cs typeface="Calibri" panose="020F0502020204030204" pitchFamily="34" charset="0"/>
              </a:rPr>
              <a:t>Turizm sektöründe öncü hizmetleriyle örnek teşkil edebilecek ve siz değerli misafirlerimizin her zaman tercih edebileceği işletmecilik anlayışımızla başarıyı katlayarak kalıcı kılmak.</a:t>
            </a:r>
            <a:br>
              <a:rPr lang="tr-TR" sz="1400" dirty="0">
                <a:latin typeface="Calibri" panose="020F0502020204030204" pitchFamily="34" charset="0"/>
                <a:ea typeface="Calibri" panose="020F0502020204030204" pitchFamily="34" charset="0"/>
                <a:cs typeface="Calibri" panose="020F0502020204030204" pitchFamily="34" charset="0"/>
              </a:rPr>
            </a:br>
            <a:r>
              <a:rPr lang="tr-TR" sz="1400" b="0" i="0" dirty="0">
                <a:solidFill>
                  <a:srgbClr val="727272"/>
                </a:solidFill>
                <a:effectLst/>
                <a:latin typeface="Calibri" panose="020F0502020204030204" pitchFamily="34" charset="0"/>
                <a:ea typeface="Calibri" panose="020F0502020204030204" pitchFamily="34" charset="0"/>
                <a:cs typeface="Calibri" panose="020F0502020204030204" pitchFamily="34" charset="0"/>
              </a:rPr>
              <a:t>Kaliteyi, güveni, hijyeni ve dolayısıyla misafir memnuniyetini bir yaşam biçimi olarak benimseyen, doğruluk ve güveni en önemli değerleri olarak korumayı benimseyen ve “insana saygı” ya dayanan yönetim anlayışıyla sektörün saygın işletmeleri arasına girmek, THE LUMOS DELUXE RESORT HOTEL &amp; SPA adını bölgesinde farklı bir konuma getirmek.</a:t>
            </a:r>
            <a:br>
              <a:rPr lang="tr-TR" sz="1400" dirty="0">
                <a:latin typeface="Calibri" panose="020F0502020204030204" pitchFamily="34" charset="0"/>
                <a:ea typeface="Calibri" panose="020F0502020204030204" pitchFamily="34" charset="0"/>
                <a:cs typeface="Calibri" panose="020F0502020204030204" pitchFamily="34" charset="0"/>
              </a:rPr>
            </a:br>
            <a:r>
              <a:rPr lang="tr-TR" sz="1400" b="0" i="0" dirty="0">
                <a:solidFill>
                  <a:srgbClr val="727272"/>
                </a:solidFill>
                <a:effectLst/>
                <a:latin typeface="Calibri" panose="020F0502020204030204" pitchFamily="34" charset="0"/>
                <a:ea typeface="Calibri" panose="020F0502020204030204" pitchFamily="34" charset="0"/>
                <a:cs typeface="Calibri" panose="020F0502020204030204" pitchFamily="34" charset="0"/>
              </a:rPr>
              <a:t>Geleceğini bu günden şekillendirerek, varlık nedenimiz olan değerli misafirlerimizin huzurlu, mutlu ve kaliteli bir tatil yapmalarına imkan sağlamak için üstlendiği görevlerde farklılıklar yaratmak</a:t>
            </a:r>
            <a:r>
              <a:rPr lang="tr-TR" sz="14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tr-TR" dirty="0"/>
              <a:t> </a:t>
            </a:r>
          </a:p>
          <a:p>
            <a:pPr>
              <a:buFont typeface="Wingdings" panose="05000000000000000000" pitchFamily="2" charset="2"/>
              <a:buChar char="§"/>
            </a:pPr>
            <a:r>
              <a:rPr lang="tr-TR" b="1" dirty="0">
                <a:solidFill>
                  <a:schemeClr val="accent2">
                    <a:lumMod val="50000"/>
                  </a:schemeClr>
                </a:solidFill>
              </a:rPr>
              <a:t>MİSYON</a:t>
            </a:r>
            <a:endParaRPr lang="tr-TR" dirty="0">
              <a:solidFill>
                <a:schemeClr val="accent2">
                  <a:lumMod val="50000"/>
                </a:schemeClr>
              </a:solidFill>
            </a:endParaRPr>
          </a:p>
          <a:p>
            <a:pPr marL="0" indent="0">
              <a:lnSpc>
                <a:spcPct val="120000"/>
              </a:lnSpc>
              <a:buNone/>
            </a:pPr>
            <a:r>
              <a:rPr lang="tr-TR" sz="1400" b="0" i="0" dirty="0">
                <a:solidFill>
                  <a:srgbClr val="727272"/>
                </a:solidFill>
                <a:effectLst/>
                <a:latin typeface="Calibri" panose="020F0502020204030204" pitchFamily="34" charset="0"/>
                <a:ea typeface="Calibri" panose="020F0502020204030204" pitchFamily="34" charset="0"/>
                <a:cs typeface="Calibri" panose="020F0502020204030204" pitchFamily="34" charset="0"/>
              </a:rPr>
              <a:t>Uzman ekibimizle doğru, güvenilir, etik değerlere uygun ve daima çözüm odaklı bir anlayışla sizlere hizmet verebilmek.</a:t>
            </a:r>
            <a:br>
              <a:rPr lang="tr-TR" sz="1400" dirty="0">
                <a:latin typeface="Calibri" panose="020F0502020204030204" pitchFamily="34" charset="0"/>
                <a:ea typeface="Calibri" panose="020F0502020204030204" pitchFamily="34" charset="0"/>
                <a:cs typeface="Calibri" panose="020F0502020204030204" pitchFamily="34" charset="0"/>
              </a:rPr>
            </a:br>
            <a:r>
              <a:rPr lang="tr-TR" sz="1400" b="0" i="0" dirty="0">
                <a:solidFill>
                  <a:srgbClr val="727272"/>
                </a:solidFill>
                <a:effectLst/>
                <a:latin typeface="Calibri" panose="020F0502020204030204" pitchFamily="34" charset="0"/>
                <a:ea typeface="Calibri" panose="020F0502020204030204" pitchFamily="34" charset="0"/>
                <a:cs typeface="Calibri" panose="020F0502020204030204" pitchFamily="34" charset="0"/>
              </a:rPr>
              <a:t>Misafirlerimizin beklentilerini istikrarlı kalite anlayışı ile karşılayarak değer yaratmayı esas alan işletmemiz misafir odaklı çalışma stratejimiz ve rekabetçi büyüme potansiyelimiz ile değerleri “en iyi” şekilde yönetmek.</a:t>
            </a:r>
            <a:br>
              <a:rPr lang="tr-TR" sz="1400" dirty="0">
                <a:latin typeface="Calibri" panose="020F0502020204030204" pitchFamily="34" charset="0"/>
                <a:ea typeface="Calibri" panose="020F0502020204030204" pitchFamily="34" charset="0"/>
                <a:cs typeface="Calibri" panose="020F0502020204030204" pitchFamily="34" charset="0"/>
              </a:rPr>
            </a:br>
            <a:r>
              <a:rPr lang="tr-TR" sz="1400" b="0" i="0" dirty="0">
                <a:solidFill>
                  <a:srgbClr val="727272"/>
                </a:solidFill>
                <a:effectLst/>
                <a:latin typeface="Calibri" panose="020F0502020204030204" pitchFamily="34" charset="0"/>
                <a:ea typeface="Calibri" panose="020F0502020204030204" pitchFamily="34" charset="0"/>
                <a:cs typeface="Calibri" panose="020F0502020204030204" pitchFamily="34" charset="0"/>
              </a:rPr>
              <a:t>Karşılıklı güven ve saygının hakim olduğu insan kaynakları ile en iyi niteliklere sahip insan gücünü istihdam etmeyi sağlamak.</a:t>
            </a:r>
            <a:br>
              <a:rPr lang="tr-TR" sz="1400" dirty="0">
                <a:latin typeface="Calibri" panose="020F0502020204030204" pitchFamily="34" charset="0"/>
                <a:ea typeface="Calibri" panose="020F0502020204030204" pitchFamily="34" charset="0"/>
                <a:cs typeface="Calibri" panose="020F0502020204030204" pitchFamily="34" charset="0"/>
              </a:rPr>
            </a:br>
            <a:r>
              <a:rPr lang="tr-TR" sz="1400" b="0" i="0" dirty="0">
                <a:solidFill>
                  <a:srgbClr val="727272"/>
                </a:solidFill>
                <a:effectLst/>
                <a:latin typeface="Calibri" panose="020F0502020204030204" pitchFamily="34" charset="0"/>
                <a:ea typeface="Calibri" panose="020F0502020204030204" pitchFamily="34" charset="0"/>
                <a:cs typeface="Calibri" panose="020F0502020204030204" pitchFamily="34" charset="0"/>
              </a:rPr>
              <a:t>Misafir memnuniyetini ön planda tutmak ve mükemmelleşme anlayışını esas alarak, insana, doğaya çevreye, ve topluma saygılı olarak sürdürmek, üstün nitelikli hizmet anlayışını hedefe taşımak.</a:t>
            </a:r>
            <a:endParaRPr lang="tr-TR"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079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DEĞERLERİMİZ</a:t>
            </a:r>
          </a:p>
        </p:txBody>
      </p:sp>
      <p:graphicFrame>
        <p:nvGraphicFramePr>
          <p:cNvPr id="4" name="İçerik Yer Tutucusu 7">
            <a:extLst>
              <a:ext uri="{FF2B5EF4-FFF2-40B4-BE49-F238E27FC236}">
                <a16:creationId xmlns:a16="http://schemas.microsoft.com/office/drawing/2014/main" id="{E8DA58AC-E209-F571-9BEF-DD0F2C366E13}"/>
              </a:ext>
            </a:extLst>
          </p:cNvPr>
          <p:cNvGraphicFramePr>
            <a:graphicFrameLocks noGrp="1"/>
          </p:cNvGraphicFramePr>
          <p:nvPr>
            <p:ph idx="1"/>
            <p:extLst>
              <p:ext uri="{D42A27DB-BD31-4B8C-83A1-F6EECF244321}">
                <p14:modId xmlns:p14="http://schemas.microsoft.com/office/powerpoint/2010/main" val="415942065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52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5894" y="2838734"/>
            <a:ext cx="11029616" cy="996287"/>
          </a:xfrm>
        </p:spPr>
        <p:txBody>
          <a:bodyPr>
            <a:normAutofit/>
          </a:bodyPr>
          <a:lstStyle/>
          <a:p>
            <a:pPr algn="ctr"/>
            <a:r>
              <a:rPr lang="tr-TR" sz="4800" dirty="0">
                <a:solidFill>
                  <a:schemeClr val="accent1"/>
                </a:solidFill>
              </a:rPr>
              <a:t>POLİTİKALARIMIZ</a:t>
            </a:r>
          </a:p>
        </p:txBody>
      </p:sp>
    </p:spTree>
    <p:extLst>
      <p:ext uri="{BB962C8B-B14F-4D97-AF65-F5344CB8AC3E}">
        <p14:creationId xmlns:p14="http://schemas.microsoft.com/office/powerpoint/2010/main" val="122633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2886" y="544181"/>
            <a:ext cx="10254156" cy="1559131"/>
          </a:xfrm>
        </p:spPr>
        <p:txBody>
          <a:bodyPr>
            <a:normAutofit/>
          </a:bodyPr>
          <a:lstStyle/>
          <a:p>
            <a:r>
              <a:rPr lang="tr-TR" sz="1800" b="1" dirty="0">
                <a:effectLst/>
                <a:latin typeface="Calibri" panose="020F0502020204030204" pitchFamily="34" charset="0"/>
                <a:ea typeface="Calibri" panose="020F0502020204030204" pitchFamily="34" charset="0"/>
                <a:cs typeface="Arial" panose="020B0604020202020204" pitchFamily="34" charset="0"/>
              </a:rPr>
              <a:t>SÜRDÜRÜLEBİLİRLİK, ÇEVRE KORUMA VE ATIK YÖNETİMİ POLİTİKASI</a:t>
            </a:r>
            <a:br>
              <a:rPr lang="tr-TR" sz="2400" dirty="0"/>
            </a:br>
            <a:endParaRPr lang="tr-TR" sz="2400" dirty="0"/>
          </a:p>
        </p:txBody>
      </p:sp>
      <p:sp>
        <p:nvSpPr>
          <p:cNvPr id="3" name="İçerik Yer Tutucusu 2"/>
          <p:cNvSpPr>
            <a:spLocks noGrp="1"/>
          </p:cNvSpPr>
          <p:nvPr>
            <p:ph idx="1"/>
          </p:nvPr>
        </p:nvSpPr>
        <p:spPr>
          <a:xfrm>
            <a:off x="523739" y="1909482"/>
            <a:ext cx="11175201" cy="4796118"/>
          </a:xfrm>
        </p:spPr>
        <p:txBody>
          <a:bodyPr>
            <a:normAutofit fontScale="25000" lnSpcReduction="20000"/>
          </a:bodyPr>
          <a:lstStyle/>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-İşletmemizde Turizmin çevremiz üzerindeki etkilerini aza indirmek amacıyla çıktığımız bu uzun yolda, atık yönetimi, doğal kaynak kullanımı, çalışanlara sağlık, güvenlik ve çocuk koruma konularında bilgilendirme ve eşit hakların tanınması faaliyetleri ile bulunduğumuz topluluk ile entegre olma ve toplumsal sorunların çözümünde yer alma konularında yaptığımız çalışmaların, turizmde sürdürülebilirliğin sağlanmasına katkı sağlayacağı inancındayız. Doğal kaynakların tasarruflu kullanımının ve bu kaynakların etkin bir şekilde yönetilmesinin, turizmin sürdürülebilirliğinin sağlanması açısından çok önemli olduğuna inanmaktayız.</a:t>
            </a:r>
          </a:p>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-Amacımız, yürürlükte bulunan kanunları, tüzükleri ve düzenlemelere uyarak, hizmet verdiğimiz toplumlara, yüksek kalitede hizmet, ekonomik büyüme, çevre koruma, toplumsal katılım ve tabii ki, istihdam vasıtasıyla fayda sağlamaktır. Sürdürülebilirlik ile ilgili amaç ve hedeflerimizi belirleyip, sürekli olarak performansımızı geliştirecek ve faaliyetlerimizin çevre üzerindeki etkilerini aza indireceğiz. Misafirlerimiz, tedarikçilerimiz ve genel olarak toplum arasında sürdürülebilirlik konusunda bilinç oluşturacağız.</a:t>
            </a:r>
          </a:p>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-İşletmemizde çevreyi korur, kirlenmesini önler, çevreye olan olumsuz etkilerimizi azaltarak korunmasına önem veririz.</a:t>
            </a:r>
          </a:p>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Bunun için;	</a:t>
            </a:r>
          </a:p>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Yasal düzenlemelere uyum sağlar çevre etkimizi azaltmaya çalışırız. </a:t>
            </a:r>
          </a:p>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 Atıklarımızı kaynağına, gruplarına ve tehlike sınıflarına göre etkin şekilde ayırmaya özen gösteririz.</a:t>
            </a:r>
          </a:p>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Tehlikeli maddeler ve kimyasalların yalnızca ihtiyaç durumunda ve gerektiği kadar kullanılmasının hem çevreye olan negatif etkileri hem de atık miktarını azaltacağını biliriz,</a:t>
            </a:r>
          </a:p>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İşletmemizde aldığımız malzemelerde “geri dönüşüm” ve “çevre dostu” etiketi olanları tercih ederek doğayı korumaya katkıda bulunuruz. Yeniden kullanım fırsatları yaratmaya çalışırız,</a:t>
            </a:r>
          </a:p>
          <a:p>
            <a:pPr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Kâğıt, peçete, tuvalet kâğıdı, ambalaj gibi tek kullanımlık malzemeleri gerektiği kadar kullanıp doğaya daha az atık bırakmaya özen gösteririz,</a:t>
            </a:r>
          </a:p>
          <a:p>
            <a:pPr marL="342900" marR="546100"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Atıkları doğru şekilde, özelliklerine göre ayrı alanlarda depolar, yasal depolama süre sınırlarını aşmadan lisanslı/yetkili firmalara teslim ederek, kayıtlarını muhafaza ederiz,</a:t>
            </a:r>
          </a:p>
          <a:p>
            <a:pPr marL="342900" marR="546100"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Su, enerji ve tüm doğal kaynakları tasarruflu kullanmaya çalışırız. Bu hassasiyetimizi çalışanlarımız, misafirlerimiz, tedarikçilerimiz ile paylaşırız.</a:t>
            </a:r>
          </a:p>
          <a:p>
            <a:pPr marL="342900" marR="546100"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Çevre yönetimi konusundaki performansımızı ölçer, bu verileri hedefler ile izler ve performansımızı geliştirmeye çalışırız.</a:t>
            </a:r>
          </a:p>
          <a:p>
            <a:pPr marL="36900" marR="546100" indent="0" algn="just">
              <a:lnSpc>
                <a:spcPct val="120000"/>
              </a:lnSpc>
              <a:spcAft>
                <a:spcPts val="800"/>
              </a:spcAft>
              <a:buNone/>
            </a:pPr>
            <a:r>
              <a:rPr lang="tr-TR" sz="4400" dirty="0">
                <a:effectLst/>
                <a:latin typeface="Calibri" panose="020F0502020204030204" pitchFamily="34" charset="0"/>
                <a:ea typeface="Calibri" panose="020F0502020204030204" pitchFamily="34" charset="0"/>
                <a:cs typeface="Arial" panose="020B0604020202020204" pitchFamily="34" charset="0"/>
              </a:rPr>
              <a:t>• Çalışanlarımızı çevre konusunda eğitmeyi ve duyarlılıklarını artırmayı amaçlarız.</a:t>
            </a:r>
          </a:p>
          <a:p>
            <a:pPr marL="0" indent="0">
              <a:buNone/>
            </a:pPr>
            <a:endParaRPr lang="tr-TR" dirty="0"/>
          </a:p>
        </p:txBody>
      </p:sp>
    </p:spTree>
    <p:extLst>
      <p:ext uri="{BB962C8B-B14F-4D97-AF65-F5344CB8AC3E}">
        <p14:creationId xmlns:p14="http://schemas.microsoft.com/office/powerpoint/2010/main" val="136756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6774" y="634333"/>
            <a:ext cx="10058400" cy="1275149"/>
          </a:xfrm>
        </p:spPr>
        <p:txBody>
          <a:bodyPr>
            <a:normAutofit/>
          </a:bodyPr>
          <a:lstStyle/>
          <a:p>
            <a:r>
              <a:rPr lang="tr-TR" sz="1800" b="1" dirty="0">
                <a:effectLst/>
                <a:latin typeface="Calibri" panose="020F0502020204030204" pitchFamily="34" charset="0"/>
                <a:ea typeface="Calibri" panose="020F0502020204030204" pitchFamily="34" charset="0"/>
                <a:cs typeface="Arial" panose="020B0604020202020204" pitchFamily="34" charset="0"/>
              </a:rPr>
              <a:t>KADIN HAKLARI VE CİNSİYET EŞİTLİĞİ POLİTİKASI</a:t>
            </a:r>
            <a:br>
              <a:rPr lang="tr-TR" sz="2400" dirty="0"/>
            </a:br>
            <a:endParaRPr lang="tr-TR" sz="2400" dirty="0"/>
          </a:p>
        </p:txBody>
      </p:sp>
      <p:sp>
        <p:nvSpPr>
          <p:cNvPr id="3" name="İçerik Yer Tutucusu 2"/>
          <p:cNvSpPr>
            <a:spLocks noGrp="1"/>
          </p:cNvSpPr>
          <p:nvPr>
            <p:ph idx="1"/>
          </p:nvPr>
        </p:nvSpPr>
        <p:spPr>
          <a:xfrm>
            <a:off x="553791" y="1909482"/>
            <a:ext cx="11011435" cy="3451412"/>
          </a:xfrm>
        </p:spPr>
        <p:txBody>
          <a:bodyPr>
            <a:noAutofit/>
          </a:bodyPr>
          <a:lstStyle/>
          <a:p>
            <a:pPr indent="450215">
              <a:spcAft>
                <a:spcPts val="800"/>
              </a:spcAft>
              <a:buNone/>
            </a:pPr>
            <a:r>
              <a:rPr lang="tr-TR" sz="1200" dirty="0">
                <a:effectLst/>
                <a:latin typeface="Calibri" panose="020F0502020204030204" pitchFamily="34" charset="0"/>
                <a:ea typeface="Calibri" panose="020F0502020204030204" pitchFamily="34" charset="0"/>
                <a:cs typeface="Calibri" panose="020F0502020204030204" pitchFamily="34" charset="0"/>
              </a:rPr>
              <a:t>İşletmemizde cinsiyet eşitliğine önem veririz. </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Cinsiyet farkı gözetmeksizin tüm çalışanlarımızın sağlık, güvenlik ve refahlarını sağlarız.</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Kadınların iş gücüne katılımını tüm departmanlarımızda destekler, eşit fırsatlar sunarız.</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Cinsiyet ayrımı yapmadan «eşit işe eşit ücret» politikası ile hareket ederiz.</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Eşitlik ilkesi gözetilerek görev dağılımı yaparız.</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Kariyer fırsatlarından eşit düzeyde faydalanılması için gerekli ortamı sağlarız.</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Eğitim politikaları oluşturur, kadınların katılımına ve farkındalığın artmasına destek oluruz.</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İş-Aile-Yaşam dengesini koruyan çalışma ortamı ve uygulamalarını oluştururuz.</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Kadınların şirket yönetiminde olmaları için destek verir, eşit fırsatlar sunarız.</a:t>
            </a:r>
            <a:endParaRPr lang="tr-TR"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Symbol" panose="05050102010706020507" pitchFamily="18" charset="2"/>
              <a:buChar char=""/>
            </a:pPr>
            <a:r>
              <a:rPr lang="tr-TR" sz="1200" dirty="0">
                <a:effectLst/>
                <a:latin typeface="Calibri" panose="020F0502020204030204" pitchFamily="34" charset="0"/>
                <a:ea typeface="Calibri" panose="020F0502020204030204" pitchFamily="34" charset="0"/>
                <a:cs typeface="Calibri" panose="020F0502020204030204" pitchFamily="34" charset="0"/>
              </a:rPr>
              <a:t>Kadınların hiçbir şekilde istismar, taciz, ayrımcılık, bastırılma, zorlama, iftira vb. durumlara maruz kalmasına müsaade etmeyiz. Dünyaya ve kurumumuza kattıkları değerin daima farkında olur ve varlıklarını destekleriz.</a:t>
            </a:r>
            <a:endParaRPr lang="tr-TR"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439755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
  <TotalTime>963</TotalTime>
  <Words>2607</Words>
  <Application>Microsoft Office PowerPoint</Application>
  <PresentationFormat>Geniş ekran</PresentationFormat>
  <Paragraphs>191</Paragraphs>
  <Slides>42</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42</vt:i4>
      </vt:variant>
    </vt:vector>
  </HeadingPairs>
  <TitlesOfParts>
    <vt:vector size="52" baseType="lpstr">
      <vt:lpstr>Arial</vt:lpstr>
      <vt:lpstr>Calibri</vt:lpstr>
      <vt:lpstr>Calibri Light</vt:lpstr>
      <vt:lpstr>Gill Sans MT</vt:lpstr>
      <vt:lpstr>Symbol</vt:lpstr>
      <vt:lpstr>Times New Roman</vt:lpstr>
      <vt:lpstr>Wingdings</vt:lpstr>
      <vt:lpstr>Wingdings 2</vt:lpstr>
      <vt:lpstr>Office Teması</vt:lpstr>
      <vt:lpstr>Kar Payı</vt:lpstr>
      <vt:lpstr>THE LUMOS DELUXE RESORT HOTEL</vt:lpstr>
      <vt:lpstr>PowerPoint Sunusu</vt:lpstr>
      <vt:lpstr>ÖZET</vt:lpstr>
      <vt:lpstr>PowerPoint Sunusu</vt:lpstr>
      <vt:lpstr>VİZYONUMUZ &amp; MİSYONUMUZ </vt:lpstr>
      <vt:lpstr>DEĞERLERİMİZ</vt:lpstr>
      <vt:lpstr>POLİTİKALARIMIZ</vt:lpstr>
      <vt:lpstr>SÜRDÜRÜLEBİLİRLİK, ÇEVRE KORUMA VE ATIK YÖNETİMİ POLİTİKASI </vt:lpstr>
      <vt:lpstr>KADIN HAKLARI VE CİNSİYET EŞİTLİĞİ POLİTİKASI </vt:lpstr>
      <vt:lpstr>ÇEVRESEL SATINALMA POLİTİKASI</vt:lpstr>
      <vt:lpstr>ÇOCUK HAKLARI POLİTİKASI</vt:lpstr>
      <vt:lpstr>SAVUNMASIZ GRUPLAR VE ÇOCUK HAKLARI POLİTİKASI</vt:lpstr>
      <vt:lpstr>belgelerimiz</vt:lpstr>
      <vt:lpstr>PowerPoint Sunusu</vt:lpstr>
      <vt:lpstr>PowerPoint Sunusu</vt:lpstr>
      <vt:lpstr>PowerPoint Sunusu</vt:lpstr>
      <vt:lpstr>PowerPoint Sunusu</vt:lpstr>
      <vt:lpstr>PowerPoint Sunusu</vt:lpstr>
      <vt:lpstr>PowerPoint Sunusu</vt:lpstr>
      <vt:lpstr>PowerPoint Sunusu</vt:lpstr>
      <vt:lpstr>İNSAN KAYNAKLARI  VE EĞİTİM</vt:lpstr>
      <vt:lpstr>PowerPoint Sunusu</vt:lpstr>
      <vt:lpstr>PowerPoint Sunusu</vt:lpstr>
      <vt:lpstr>PowerPoint Sunusu</vt:lpstr>
      <vt:lpstr>PowerPoint Sunusu</vt:lpstr>
      <vt:lpstr>PowerPoint Sunusu</vt:lpstr>
      <vt:lpstr>çevre</vt:lpstr>
      <vt:lpstr>Çevre Yaklaşımımız</vt:lpstr>
      <vt:lpstr>PowerPoint Sunusu</vt:lpstr>
      <vt:lpstr>DOĞAL HAYATI KORUMA</vt:lpstr>
      <vt:lpstr>PowerPoint Sunusu</vt:lpstr>
      <vt:lpstr>PowerPoint Sunusu</vt:lpstr>
      <vt:lpstr>ENERJİ DOSTU ALTYAPIMIZ</vt:lpstr>
      <vt:lpstr>PowerPoint Sunusu</vt:lpstr>
      <vt:lpstr>PowerPoint Sunusu</vt:lpstr>
      <vt:lpstr>PowerPoint Sunusu</vt:lpstr>
      <vt:lpstr>PowerPoint Sunusu</vt:lpstr>
      <vt:lpstr>PowerPoint Sunusu</vt:lpstr>
      <vt:lpstr>PowerPoint Sunusu</vt:lpstr>
      <vt:lpstr>GELECEK PROJELERİ </vt:lpstr>
      <vt:lpstr>PowerPoint Sunusu</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SİDE PREMİUM HOTEL</dc:title>
  <dc:creator>kalite01</dc:creator>
  <cp:lastModifiedBy>Dell</cp:lastModifiedBy>
  <cp:revision>98</cp:revision>
  <dcterms:created xsi:type="dcterms:W3CDTF">2023-01-05T07:36:51Z</dcterms:created>
  <dcterms:modified xsi:type="dcterms:W3CDTF">2026-05-15T06:48:29Z</dcterms:modified>
</cp:coreProperties>
</file>